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Lst>
  <p:sldSz cy="5143500" cx="9144000"/>
  <p:notesSz cx="6858000" cy="9144000"/>
  <p:embeddedFontLst>
    <p:embeddedFont>
      <p:font typeface="Arvo"/>
      <p:regular r:id="rId87"/>
      <p:bold r:id="rId88"/>
      <p:italic r:id="rId89"/>
      <p:boldItalic r:id="rId90"/>
    </p:embeddedFont>
    <p:embeddedFont>
      <p:font typeface="Roboto Condensed"/>
      <p:regular r:id="rId91"/>
      <p:bold r:id="rId92"/>
      <p:italic r:id="rId93"/>
      <p:boldItalic r:id="rId94"/>
    </p:embeddedFont>
    <p:embeddedFont>
      <p:font typeface="Roboto Condensed Light"/>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99" roundtripDataSignature="AMtx7mgIJhdsAnY5sRQIi97E9T6Dp6dQ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RobotoCondensedLight-regular.fntdata"/><Relationship Id="rId94" Type="http://schemas.openxmlformats.org/officeDocument/2006/relationships/font" Target="fonts/RobotoCondensed-boldItalic.fntdata"/><Relationship Id="rId97" Type="http://schemas.openxmlformats.org/officeDocument/2006/relationships/font" Target="fonts/RobotoCondensedLight-italic.fntdata"/><Relationship Id="rId96" Type="http://schemas.openxmlformats.org/officeDocument/2006/relationships/font" Target="fonts/RobotoCondensedLight-bold.fntdata"/><Relationship Id="rId11" Type="http://schemas.openxmlformats.org/officeDocument/2006/relationships/slide" Target="slides/slide7.xml"/><Relationship Id="rId99" Type="http://customschemas.google.com/relationships/presentationmetadata" Target="metadata"/><Relationship Id="rId10" Type="http://schemas.openxmlformats.org/officeDocument/2006/relationships/slide" Target="slides/slide6.xml"/><Relationship Id="rId98" Type="http://schemas.openxmlformats.org/officeDocument/2006/relationships/font" Target="fonts/RobotoCondensedLight-boldItalic.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RobotoCondensed-regular.fntdata"/><Relationship Id="rId90" Type="http://schemas.openxmlformats.org/officeDocument/2006/relationships/font" Target="fonts/Arvo-boldItalic.fntdata"/><Relationship Id="rId93" Type="http://schemas.openxmlformats.org/officeDocument/2006/relationships/font" Target="fonts/RobotoCondensed-italic.fntdata"/><Relationship Id="rId92" Type="http://schemas.openxmlformats.org/officeDocument/2006/relationships/font" Target="fonts/RobotoCondensed-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font" Target="fonts/Arvo-bold.fntdata"/><Relationship Id="rId87" Type="http://schemas.openxmlformats.org/officeDocument/2006/relationships/font" Target="fonts/Arvo-regular.fntdata"/><Relationship Id="rId89" Type="http://schemas.openxmlformats.org/officeDocument/2006/relationships/font" Target="fonts/Arvo-italic.fntdata"/><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7" name="Google Shape;78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0" name="Google Shape;83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6" name="Google Shape;85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5" name="Google Shape;90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0" name="Google Shape;93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7" name="Google Shape;93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4" name="Google Shape;94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8" name="Google Shape;96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0" name="Google Shape;98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2" name="Google Shape;99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4" name="Google Shape;100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8" name="Google Shape;102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2" name="Google Shape;104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9" name="Google Shape;104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6" name="Google Shape;105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4" name="Google Shape;106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2" name="Google Shape;107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4" name="Google Shape;108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p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4" name="Google Shape;109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5" name="Google Shape;110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6" name="Google Shape;111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7" name="Google Shape;112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4" name="Google Shape;1134;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4" name="Google Shape;1144;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5" name="Google Shape;1155;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6" name="Google Shape;1166;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7" name="Google Shape;1177;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102db491fb5_0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102db491fb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105f3798120_0_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105f379812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05f3798120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05f379812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105f3798120_0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105f379812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p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6" name="Google Shape;1266;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3" name="Google Shape;1273;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p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4" name="Google Shape;1284;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102db491fb5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7" name="Google Shape;1297;g102db491fb5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10f25f01397_0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6" name="Google Shape;1306;g10f25f01397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10f25f01397_0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4" name="Google Shape;1314;g10f25f01397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1" name="Google Shape;1321;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p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9" name="Google Shape;1339;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10f25f01397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9" name="Google Shape;1349;g10f25f0139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10f25f01397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1" name="Google Shape;1361;g10f25f01397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10f25f01397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3" name="Google Shape;1373;g10f25f01397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10f25f01397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1" name="Google Shape;1381;g10f25f01397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10c845a5c5d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8" name="Google Shape;1388;g10c845a5c5d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10c845a5c5d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5" name="Google Shape;1395;g10c845a5c5d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10c845a5c5d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2" name="Google Shape;1402;g10c845a5c5d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10c845a5c5d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9" name="Google Shape;1409;g10c845a5c5d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10c845a5c5d_0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6" name="Google Shape;1416;g10c845a5c5d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10c845a5c5d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3" name="Google Shape;1423;g10c845a5c5d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10f25f01397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0" name="Google Shape;1430;g10f25f01397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1136ded286b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7" name="Google Shape;1437;g1136ded286b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113937a8bcb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6" name="Google Shape;1446;g113937a8bc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113937a8bcb_0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0" name="Google Shape;1460;g113937a8bcb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113937a8bcb_0_2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8" name="Google Shape;1508;g113937a8bcb_0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113937a8bcb_0_2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5" name="Google Shape;1515;g113937a8bcb_0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1136ded286b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4" name="Google Shape;1524;g1136ded286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113937a8bcb_0_2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5" name="Google Shape;1535;g113937a8bcb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59"/>
          <p:cNvSpPr/>
          <p:nvPr/>
        </p:nvSpPr>
        <p:spPr>
          <a:xfrm>
            <a:off x="7544483" y="657775"/>
            <a:ext cx="1299300" cy="4329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11" name="Google Shape;11;p59"/>
          <p:cNvGrpSpPr/>
          <p:nvPr/>
        </p:nvGrpSpPr>
        <p:grpSpPr>
          <a:xfrm>
            <a:off x="0" y="-7088"/>
            <a:ext cx="8661398" cy="5150588"/>
            <a:chOff x="0" y="-7088"/>
            <a:chExt cx="8661398" cy="5150588"/>
          </a:xfrm>
        </p:grpSpPr>
        <p:sp>
          <p:nvSpPr>
            <p:cNvPr id="12" name="Google Shape;12;p59"/>
            <p:cNvSpPr/>
            <p:nvPr/>
          </p:nvSpPr>
          <p:spPr>
            <a:xfrm>
              <a:off x="0" y="0"/>
              <a:ext cx="3525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59"/>
            <p:cNvSpPr/>
            <p:nvPr/>
          </p:nvSpPr>
          <p:spPr>
            <a:xfrm flipH="1" rot="10800000">
              <a:off x="3517898" y="-7088"/>
              <a:ext cx="5143500" cy="5143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4" name="Google Shape;14;p59"/>
          <p:cNvGrpSpPr/>
          <p:nvPr/>
        </p:nvGrpSpPr>
        <p:grpSpPr>
          <a:xfrm flipH="1" rot="10800000">
            <a:off x="1" y="1090763"/>
            <a:ext cx="8847502" cy="2961975"/>
            <a:chOff x="-8178042" y="-4493254"/>
            <a:chExt cx="19483597" cy="6522736"/>
          </a:xfrm>
        </p:grpSpPr>
        <p:sp>
          <p:nvSpPr>
            <p:cNvPr id="15" name="Google Shape;15;p59"/>
            <p:cNvSpPr/>
            <p:nvPr/>
          </p:nvSpPr>
          <p:spPr>
            <a:xfrm>
              <a:off x="-8178042" y="-4493118"/>
              <a:ext cx="12968400" cy="652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6" name="Google Shape;16;p59"/>
            <p:cNvSpPr/>
            <p:nvPr/>
          </p:nvSpPr>
          <p:spPr>
            <a:xfrm>
              <a:off x="4782955" y="-4493254"/>
              <a:ext cx="6522600" cy="6522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7" name="Google Shape;17;p59"/>
          <p:cNvGrpSpPr/>
          <p:nvPr/>
        </p:nvGrpSpPr>
        <p:grpSpPr>
          <a:xfrm>
            <a:off x="3677236" y="4278349"/>
            <a:ext cx="5480828" cy="432996"/>
            <a:chOff x="5582265" y="4646738"/>
            <a:chExt cx="5480828" cy="432996"/>
          </a:xfrm>
        </p:grpSpPr>
        <p:sp>
          <p:nvSpPr>
            <p:cNvPr id="18" name="Google Shape;18;p59"/>
            <p:cNvSpPr/>
            <p:nvPr/>
          </p:nvSpPr>
          <p:spPr>
            <a:xfrm rot="10800000">
              <a:off x="5582265"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59"/>
            <p:cNvGrpSpPr/>
            <p:nvPr/>
          </p:nvGrpSpPr>
          <p:grpSpPr>
            <a:xfrm flipH="1">
              <a:off x="5585232" y="4646738"/>
              <a:ext cx="5477861" cy="304551"/>
              <a:chOff x="-24158748" y="330075"/>
              <a:chExt cx="30568423" cy="1699506"/>
            </a:xfrm>
          </p:grpSpPr>
          <p:sp>
            <p:nvSpPr>
              <p:cNvPr id="20" name="Google Shape;20;p59"/>
              <p:cNvSpPr/>
              <p:nvPr/>
            </p:nvSpPr>
            <p:spPr>
              <a:xfrm>
                <a:off x="-24158748" y="330081"/>
                <a:ext cx="28907999"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59"/>
              <p:cNvSpPr/>
              <p:nvPr/>
            </p:nvSpPr>
            <p:spPr>
              <a:xfrm>
                <a:off x="4710175"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2" name="Google Shape;22;p59"/>
          <p:cNvSpPr txBox="1"/>
          <p:nvPr>
            <p:ph type="ctrTitle"/>
          </p:nvPr>
        </p:nvSpPr>
        <p:spPr>
          <a:xfrm>
            <a:off x="685800" y="1090750"/>
            <a:ext cx="5367900" cy="296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3" name="Shape 23"/>
        <p:cNvGrpSpPr/>
        <p:nvPr/>
      </p:nvGrpSpPr>
      <p:grpSpPr>
        <a:xfrm>
          <a:off x="0" y="0"/>
          <a:ext cx="0" cy="0"/>
          <a:chOff x="0" y="0"/>
          <a:chExt cx="0" cy="0"/>
        </a:xfrm>
      </p:grpSpPr>
      <p:grpSp>
        <p:nvGrpSpPr>
          <p:cNvPr id="24" name="Google Shape;24;p60"/>
          <p:cNvGrpSpPr/>
          <p:nvPr/>
        </p:nvGrpSpPr>
        <p:grpSpPr>
          <a:xfrm>
            <a:off x="-4" y="40"/>
            <a:ext cx="7072430" cy="1327315"/>
            <a:chOff x="-4" y="40"/>
            <a:chExt cx="7072430" cy="1327315"/>
          </a:xfrm>
        </p:grpSpPr>
        <p:sp>
          <p:nvSpPr>
            <p:cNvPr id="25" name="Google Shape;25;p60"/>
            <p:cNvSpPr/>
            <p:nvPr/>
          </p:nvSpPr>
          <p:spPr>
            <a:xfrm>
              <a:off x="6292649" y="126425"/>
              <a:ext cx="779700" cy="2598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26" name="Google Shape;26;p60"/>
            <p:cNvGrpSpPr/>
            <p:nvPr/>
          </p:nvGrpSpPr>
          <p:grpSpPr>
            <a:xfrm flipH="1" rot="10800000">
              <a:off x="3" y="40"/>
              <a:ext cx="6756168" cy="1327315"/>
              <a:chOff x="-2168138" y="330075"/>
              <a:chExt cx="8650663" cy="1699506"/>
            </a:xfrm>
          </p:grpSpPr>
          <p:sp>
            <p:nvSpPr>
              <p:cNvPr id="27" name="Google Shape;27;p60"/>
              <p:cNvSpPr/>
              <p:nvPr/>
            </p:nvSpPr>
            <p:spPr>
              <a:xfrm>
                <a:off x="-2168138" y="330081"/>
                <a:ext cx="69582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28" name="Google Shape;28;p60"/>
              <p:cNvSpPr/>
              <p:nvPr/>
            </p:nvSpPr>
            <p:spPr>
              <a:xfrm>
                <a:off x="4783025"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29" name="Google Shape;29;p60"/>
            <p:cNvGrpSpPr/>
            <p:nvPr/>
          </p:nvGrpSpPr>
          <p:grpSpPr>
            <a:xfrm flipH="1" rot="10800000">
              <a:off x="-4" y="381007"/>
              <a:ext cx="7072430" cy="771744"/>
              <a:chOff x="-9092084" y="330075"/>
              <a:chExt cx="15574609" cy="1699501"/>
            </a:xfrm>
          </p:grpSpPr>
          <p:sp>
            <p:nvSpPr>
              <p:cNvPr id="30" name="Google Shape;30;p60"/>
              <p:cNvSpPr/>
              <p:nvPr/>
            </p:nvSpPr>
            <p:spPr>
              <a:xfrm>
                <a:off x="-9092084" y="330076"/>
                <a:ext cx="1388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31" name="Google Shape;31;p60"/>
              <p:cNvSpPr/>
              <p:nvPr/>
            </p:nvSpPr>
            <p:spPr>
              <a:xfrm>
                <a:off x="4783025"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grpSp>
        <p:nvGrpSpPr>
          <p:cNvPr id="32" name="Google Shape;32;p60"/>
          <p:cNvGrpSpPr/>
          <p:nvPr/>
        </p:nvGrpSpPr>
        <p:grpSpPr>
          <a:xfrm>
            <a:off x="6946842" y="4472723"/>
            <a:ext cx="2202830" cy="670795"/>
            <a:chOff x="5575242" y="4472723"/>
            <a:chExt cx="2202830" cy="670795"/>
          </a:xfrm>
        </p:grpSpPr>
        <p:sp>
          <p:nvSpPr>
            <p:cNvPr id="33" name="Google Shape;33;p60"/>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 name="Google Shape;34;p60"/>
            <p:cNvGrpSpPr/>
            <p:nvPr/>
          </p:nvGrpSpPr>
          <p:grpSpPr>
            <a:xfrm flipH="1">
              <a:off x="5734850" y="4472723"/>
              <a:ext cx="2040837" cy="670795"/>
              <a:chOff x="1297954" y="330075"/>
              <a:chExt cx="5169293" cy="1699506"/>
            </a:xfrm>
          </p:grpSpPr>
          <p:sp>
            <p:nvSpPr>
              <p:cNvPr id="35" name="Google Shape;35;p60"/>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60"/>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 name="Google Shape;37;p60"/>
            <p:cNvGrpSpPr/>
            <p:nvPr/>
          </p:nvGrpSpPr>
          <p:grpSpPr>
            <a:xfrm flipH="1">
              <a:off x="5578209" y="4646738"/>
              <a:ext cx="2199863" cy="304563"/>
              <a:chOff x="-5827153" y="330075"/>
              <a:chExt cx="12276019" cy="1699569"/>
            </a:xfrm>
          </p:grpSpPr>
          <p:sp>
            <p:nvSpPr>
              <p:cNvPr id="38" name="Google Shape;38;p60"/>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0"/>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0" name="Google Shape;40;p60"/>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41" name="Google Shape;41;p60"/>
          <p:cNvSpPr txBox="1"/>
          <p:nvPr>
            <p:ph idx="1" type="body"/>
          </p:nvPr>
        </p:nvSpPr>
        <p:spPr>
          <a:xfrm>
            <a:off x="814275" y="1537988"/>
            <a:ext cx="3378300" cy="27243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1000"/>
              </a:spcBef>
              <a:spcAft>
                <a:spcPts val="0"/>
              </a:spcAft>
              <a:buSzPts val="2000"/>
              <a:buChar char="▻"/>
              <a:defRPr sz="2000"/>
            </a:lvl2pPr>
            <a:lvl3pPr indent="-355600" lvl="2" marL="1371600" algn="l">
              <a:lnSpc>
                <a:spcPct val="100000"/>
              </a:lnSpc>
              <a:spcBef>
                <a:spcPts val="1000"/>
              </a:spcBef>
              <a:spcAft>
                <a:spcPts val="0"/>
              </a:spcAft>
              <a:buSzPts val="2000"/>
              <a:buChar char="▻"/>
              <a:defRPr sz="2000"/>
            </a:lvl3pPr>
            <a:lvl4pPr indent="-355600" lvl="3" marL="1828800" algn="l">
              <a:lnSpc>
                <a:spcPct val="100000"/>
              </a:lnSpc>
              <a:spcBef>
                <a:spcPts val="1000"/>
              </a:spcBef>
              <a:spcAft>
                <a:spcPts val="0"/>
              </a:spcAft>
              <a:buSzPts val="2000"/>
              <a:buChar char="▻"/>
              <a:defRPr sz="2000"/>
            </a:lvl4pPr>
            <a:lvl5pPr indent="-355600" lvl="4" marL="2286000" algn="l">
              <a:lnSpc>
                <a:spcPct val="100000"/>
              </a:lnSpc>
              <a:spcBef>
                <a:spcPts val="1000"/>
              </a:spcBef>
              <a:spcAft>
                <a:spcPts val="0"/>
              </a:spcAft>
              <a:buSzPts val="2000"/>
              <a:buChar char="▻"/>
              <a:defRPr sz="2000"/>
            </a:lvl5pPr>
            <a:lvl6pPr indent="-355600" lvl="5" marL="2743200" algn="l">
              <a:lnSpc>
                <a:spcPct val="100000"/>
              </a:lnSpc>
              <a:spcBef>
                <a:spcPts val="1000"/>
              </a:spcBef>
              <a:spcAft>
                <a:spcPts val="0"/>
              </a:spcAft>
              <a:buSzPts val="2000"/>
              <a:buChar char="▻"/>
              <a:defRPr sz="2000"/>
            </a:lvl6pPr>
            <a:lvl7pPr indent="-355600" lvl="6" marL="3200400" algn="l">
              <a:lnSpc>
                <a:spcPct val="100000"/>
              </a:lnSpc>
              <a:spcBef>
                <a:spcPts val="1000"/>
              </a:spcBef>
              <a:spcAft>
                <a:spcPts val="0"/>
              </a:spcAft>
              <a:buSzPts val="2000"/>
              <a:buChar char="▻"/>
              <a:defRPr sz="2000"/>
            </a:lvl7pPr>
            <a:lvl8pPr indent="-355600" lvl="7" marL="3657600" algn="l">
              <a:lnSpc>
                <a:spcPct val="100000"/>
              </a:lnSpc>
              <a:spcBef>
                <a:spcPts val="1000"/>
              </a:spcBef>
              <a:spcAft>
                <a:spcPts val="0"/>
              </a:spcAft>
              <a:buSzPts val="2000"/>
              <a:buChar char="▻"/>
              <a:defRPr sz="2000"/>
            </a:lvl8pPr>
            <a:lvl9pPr indent="-355600" lvl="8" marL="4114800" algn="l">
              <a:lnSpc>
                <a:spcPct val="100000"/>
              </a:lnSpc>
              <a:spcBef>
                <a:spcPts val="1000"/>
              </a:spcBef>
              <a:spcAft>
                <a:spcPts val="1000"/>
              </a:spcAft>
              <a:buSzPts val="2000"/>
              <a:buChar char="▻"/>
              <a:defRPr sz="2000"/>
            </a:lvl9pPr>
          </a:lstStyle>
          <a:p/>
        </p:txBody>
      </p:sp>
      <p:sp>
        <p:nvSpPr>
          <p:cNvPr id="42" name="Google Shape;42;p60"/>
          <p:cNvSpPr txBox="1"/>
          <p:nvPr>
            <p:ph idx="2" type="body"/>
          </p:nvPr>
        </p:nvSpPr>
        <p:spPr>
          <a:xfrm>
            <a:off x="4396123" y="1537988"/>
            <a:ext cx="3378300" cy="27243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1000"/>
              </a:spcBef>
              <a:spcAft>
                <a:spcPts val="0"/>
              </a:spcAft>
              <a:buSzPts val="2000"/>
              <a:buChar char="▻"/>
              <a:defRPr sz="2000"/>
            </a:lvl2pPr>
            <a:lvl3pPr indent="-355600" lvl="2" marL="1371600" algn="l">
              <a:lnSpc>
                <a:spcPct val="100000"/>
              </a:lnSpc>
              <a:spcBef>
                <a:spcPts val="1000"/>
              </a:spcBef>
              <a:spcAft>
                <a:spcPts val="0"/>
              </a:spcAft>
              <a:buSzPts val="2000"/>
              <a:buChar char="▻"/>
              <a:defRPr sz="2000"/>
            </a:lvl3pPr>
            <a:lvl4pPr indent="-355600" lvl="3" marL="1828800" algn="l">
              <a:lnSpc>
                <a:spcPct val="100000"/>
              </a:lnSpc>
              <a:spcBef>
                <a:spcPts val="1000"/>
              </a:spcBef>
              <a:spcAft>
                <a:spcPts val="0"/>
              </a:spcAft>
              <a:buSzPts val="2000"/>
              <a:buChar char="▻"/>
              <a:defRPr sz="2000"/>
            </a:lvl4pPr>
            <a:lvl5pPr indent="-355600" lvl="4" marL="2286000" algn="l">
              <a:lnSpc>
                <a:spcPct val="100000"/>
              </a:lnSpc>
              <a:spcBef>
                <a:spcPts val="1000"/>
              </a:spcBef>
              <a:spcAft>
                <a:spcPts val="0"/>
              </a:spcAft>
              <a:buSzPts val="2000"/>
              <a:buChar char="▻"/>
              <a:defRPr sz="2000"/>
            </a:lvl5pPr>
            <a:lvl6pPr indent="-355600" lvl="5" marL="2743200" algn="l">
              <a:lnSpc>
                <a:spcPct val="100000"/>
              </a:lnSpc>
              <a:spcBef>
                <a:spcPts val="1000"/>
              </a:spcBef>
              <a:spcAft>
                <a:spcPts val="0"/>
              </a:spcAft>
              <a:buSzPts val="2000"/>
              <a:buChar char="▻"/>
              <a:defRPr sz="2000"/>
            </a:lvl6pPr>
            <a:lvl7pPr indent="-355600" lvl="6" marL="3200400" algn="l">
              <a:lnSpc>
                <a:spcPct val="100000"/>
              </a:lnSpc>
              <a:spcBef>
                <a:spcPts val="1000"/>
              </a:spcBef>
              <a:spcAft>
                <a:spcPts val="0"/>
              </a:spcAft>
              <a:buSzPts val="2000"/>
              <a:buChar char="▻"/>
              <a:defRPr sz="2000"/>
            </a:lvl7pPr>
            <a:lvl8pPr indent="-355600" lvl="7" marL="3657600" algn="l">
              <a:lnSpc>
                <a:spcPct val="100000"/>
              </a:lnSpc>
              <a:spcBef>
                <a:spcPts val="1000"/>
              </a:spcBef>
              <a:spcAft>
                <a:spcPts val="0"/>
              </a:spcAft>
              <a:buSzPts val="2000"/>
              <a:buChar char="▻"/>
              <a:defRPr sz="2000"/>
            </a:lvl8pPr>
            <a:lvl9pPr indent="-355600" lvl="8" marL="4114800" algn="l">
              <a:lnSpc>
                <a:spcPct val="100000"/>
              </a:lnSpc>
              <a:spcBef>
                <a:spcPts val="1000"/>
              </a:spcBef>
              <a:spcAft>
                <a:spcPts val="1000"/>
              </a:spcAft>
              <a:buSzPts val="2000"/>
              <a:buChar char="▻"/>
              <a:defRPr sz="2000"/>
            </a:lvl9pPr>
          </a:lstStyle>
          <a:p/>
        </p:txBody>
      </p:sp>
      <p:sp>
        <p:nvSpPr>
          <p:cNvPr id="43" name="Google Shape;43;p6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4" name="Shape 44"/>
        <p:cNvGrpSpPr/>
        <p:nvPr/>
      </p:nvGrpSpPr>
      <p:grpSpPr>
        <a:xfrm>
          <a:off x="0" y="0"/>
          <a:ext cx="0" cy="0"/>
          <a:chOff x="0" y="0"/>
          <a:chExt cx="0" cy="0"/>
        </a:xfrm>
      </p:grpSpPr>
      <p:grpSp>
        <p:nvGrpSpPr>
          <p:cNvPr id="45" name="Google Shape;45;p61"/>
          <p:cNvGrpSpPr/>
          <p:nvPr/>
        </p:nvGrpSpPr>
        <p:grpSpPr>
          <a:xfrm>
            <a:off x="6946842" y="4472723"/>
            <a:ext cx="2202830" cy="670795"/>
            <a:chOff x="5575242" y="4472723"/>
            <a:chExt cx="2202830" cy="670795"/>
          </a:xfrm>
        </p:grpSpPr>
        <p:sp>
          <p:nvSpPr>
            <p:cNvPr id="46" name="Google Shape;46;p61"/>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 name="Google Shape;47;p61"/>
            <p:cNvGrpSpPr/>
            <p:nvPr/>
          </p:nvGrpSpPr>
          <p:grpSpPr>
            <a:xfrm flipH="1">
              <a:off x="5734850" y="4472723"/>
              <a:ext cx="2040837" cy="670795"/>
              <a:chOff x="1297954" y="330075"/>
              <a:chExt cx="5169293" cy="1699506"/>
            </a:xfrm>
          </p:grpSpPr>
          <p:sp>
            <p:nvSpPr>
              <p:cNvPr id="48" name="Google Shape;48;p61"/>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61"/>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 name="Google Shape;50;p61"/>
            <p:cNvGrpSpPr/>
            <p:nvPr/>
          </p:nvGrpSpPr>
          <p:grpSpPr>
            <a:xfrm flipH="1">
              <a:off x="5578209" y="4646738"/>
              <a:ext cx="2199863" cy="304563"/>
              <a:chOff x="-5827153" y="330075"/>
              <a:chExt cx="12276019" cy="1699569"/>
            </a:xfrm>
          </p:grpSpPr>
          <p:sp>
            <p:nvSpPr>
              <p:cNvPr id="51" name="Google Shape;51;p61"/>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61"/>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3" name="Google Shape;53;p61"/>
          <p:cNvGrpSpPr/>
          <p:nvPr/>
        </p:nvGrpSpPr>
        <p:grpSpPr>
          <a:xfrm>
            <a:off x="-4" y="40"/>
            <a:ext cx="7072430" cy="1327315"/>
            <a:chOff x="-4" y="40"/>
            <a:chExt cx="7072430" cy="1327315"/>
          </a:xfrm>
        </p:grpSpPr>
        <p:sp>
          <p:nvSpPr>
            <p:cNvPr id="54" name="Google Shape;54;p61"/>
            <p:cNvSpPr/>
            <p:nvPr/>
          </p:nvSpPr>
          <p:spPr>
            <a:xfrm>
              <a:off x="6292649" y="126425"/>
              <a:ext cx="779700" cy="2598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55" name="Google Shape;55;p61"/>
            <p:cNvGrpSpPr/>
            <p:nvPr/>
          </p:nvGrpSpPr>
          <p:grpSpPr>
            <a:xfrm flipH="1" rot="10800000">
              <a:off x="3" y="40"/>
              <a:ext cx="6756168" cy="1327315"/>
              <a:chOff x="-2168138" y="330075"/>
              <a:chExt cx="8650663" cy="1699506"/>
            </a:xfrm>
          </p:grpSpPr>
          <p:sp>
            <p:nvSpPr>
              <p:cNvPr id="56" name="Google Shape;56;p61"/>
              <p:cNvSpPr/>
              <p:nvPr/>
            </p:nvSpPr>
            <p:spPr>
              <a:xfrm>
                <a:off x="-2168138" y="330081"/>
                <a:ext cx="69582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57" name="Google Shape;57;p61"/>
              <p:cNvSpPr/>
              <p:nvPr/>
            </p:nvSpPr>
            <p:spPr>
              <a:xfrm>
                <a:off x="4783025"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58" name="Google Shape;58;p61"/>
            <p:cNvGrpSpPr/>
            <p:nvPr/>
          </p:nvGrpSpPr>
          <p:grpSpPr>
            <a:xfrm flipH="1" rot="10800000">
              <a:off x="-4" y="381007"/>
              <a:ext cx="7072430" cy="771744"/>
              <a:chOff x="-9092084" y="330075"/>
              <a:chExt cx="15574609" cy="1699501"/>
            </a:xfrm>
          </p:grpSpPr>
          <p:sp>
            <p:nvSpPr>
              <p:cNvPr id="59" name="Google Shape;59;p61"/>
              <p:cNvSpPr/>
              <p:nvPr/>
            </p:nvSpPr>
            <p:spPr>
              <a:xfrm>
                <a:off x="-9092084" y="330076"/>
                <a:ext cx="1388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60" name="Google Shape;60;p61"/>
              <p:cNvSpPr/>
              <p:nvPr/>
            </p:nvSpPr>
            <p:spPr>
              <a:xfrm>
                <a:off x="4783025"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sp>
        <p:nvSpPr>
          <p:cNvPr id="61" name="Google Shape;61;p61"/>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62" name="Google Shape;62;p61"/>
          <p:cNvSpPr txBox="1"/>
          <p:nvPr>
            <p:ph idx="1" type="body"/>
          </p:nvPr>
        </p:nvSpPr>
        <p:spPr>
          <a:xfrm>
            <a:off x="814275" y="1327350"/>
            <a:ext cx="6132600" cy="3145500"/>
          </a:xfrm>
          <a:prstGeom prst="rect">
            <a:avLst/>
          </a:prstGeom>
          <a:noFill/>
          <a:ln>
            <a:noFill/>
          </a:ln>
        </p:spPr>
        <p:txBody>
          <a:bodyPr anchorCtr="0" anchor="ctr" bIns="91425" lIns="91425" spcFirstLastPara="1" rIns="91425" wrap="square" tIns="91425">
            <a:noAutofit/>
          </a:bodyPr>
          <a:lstStyle>
            <a:lvl1pPr indent="-381000" lvl="0" marL="457200" algn="l">
              <a:lnSpc>
                <a:spcPct val="100000"/>
              </a:lnSpc>
              <a:spcBef>
                <a:spcPts val="600"/>
              </a:spcBef>
              <a:spcAft>
                <a:spcPts val="0"/>
              </a:spcAft>
              <a:buSzPts val="2400"/>
              <a:buChar char="▰"/>
              <a:defRPr/>
            </a:lvl1pPr>
            <a:lvl2pPr indent="-381000" lvl="1" marL="914400" algn="l">
              <a:lnSpc>
                <a:spcPct val="100000"/>
              </a:lnSpc>
              <a:spcBef>
                <a:spcPts val="1000"/>
              </a:spcBef>
              <a:spcAft>
                <a:spcPts val="0"/>
              </a:spcAft>
              <a:buSzPts val="2400"/>
              <a:buChar char="▻"/>
              <a:defRPr/>
            </a:lvl2pPr>
            <a:lvl3pPr indent="-381000" lvl="2" marL="1371600" algn="l">
              <a:lnSpc>
                <a:spcPct val="100000"/>
              </a:lnSpc>
              <a:spcBef>
                <a:spcPts val="1000"/>
              </a:spcBef>
              <a:spcAft>
                <a:spcPts val="0"/>
              </a:spcAft>
              <a:buSzPts val="2400"/>
              <a:buChar char="▻"/>
              <a:defRPr/>
            </a:lvl3pPr>
            <a:lvl4pPr indent="-381000" lvl="3" marL="1828800" algn="l">
              <a:lnSpc>
                <a:spcPct val="100000"/>
              </a:lnSpc>
              <a:spcBef>
                <a:spcPts val="1000"/>
              </a:spcBef>
              <a:spcAft>
                <a:spcPts val="0"/>
              </a:spcAft>
              <a:buSzPts val="2400"/>
              <a:buChar char="▻"/>
              <a:defRPr/>
            </a:lvl4pPr>
            <a:lvl5pPr indent="-381000" lvl="4" marL="2286000" algn="l">
              <a:lnSpc>
                <a:spcPct val="100000"/>
              </a:lnSpc>
              <a:spcBef>
                <a:spcPts val="1000"/>
              </a:spcBef>
              <a:spcAft>
                <a:spcPts val="0"/>
              </a:spcAft>
              <a:buSzPts val="2400"/>
              <a:buChar char="▻"/>
              <a:defRPr/>
            </a:lvl5pPr>
            <a:lvl6pPr indent="-381000" lvl="5" marL="2743200" algn="l">
              <a:lnSpc>
                <a:spcPct val="100000"/>
              </a:lnSpc>
              <a:spcBef>
                <a:spcPts val="1000"/>
              </a:spcBef>
              <a:spcAft>
                <a:spcPts val="0"/>
              </a:spcAft>
              <a:buSzPts val="2400"/>
              <a:buChar char="▻"/>
              <a:defRPr/>
            </a:lvl6pPr>
            <a:lvl7pPr indent="-381000" lvl="6" marL="3200400" algn="l">
              <a:lnSpc>
                <a:spcPct val="100000"/>
              </a:lnSpc>
              <a:spcBef>
                <a:spcPts val="1000"/>
              </a:spcBef>
              <a:spcAft>
                <a:spcPts val="0"/>
              </a:spcAft>
              <a:buSzPts val="2400"/>
              <a:buChar char="▻"/>
              <a:defRPr/>
            </a:lvl7pPr>
            <a:lvl8pPr indent="-381000" lvl="7" marL="3657600" algn="l">
              <a:lnSpc>
                <a:spcPct val="100000"/>
              </a:lnSpc>
              <a:spcBef>
                <a:spcPts val="1000"/>
              </a:spcBef>
              <a:spcAft>
                <a:spcPts val="0"/>
              </a:spcAft>
              <a:buSzPts val="2400"/>
              <a:buChar char="▻"/>
              <a:defRPr/>
            </a:lvl8pPr>
            <a:lvl9pPr indent="-381000" lvl="8" marL="4114800" algn="l">
              <a:lnSpc>
                <a:spcPct val="100000"/>
              </a:lnSpc>
              <a:spcBef>
                <a:spcPts val="1000"/>
              </a:spcBef>
              <a:spcAft>
                <a:spcPts val="1000"/>
              </a:spcAft>
              <a:buSzPts val="2400"/>
              <a:buChar char="▻"/>
              <a:defRPr/>
            </a:lvl9pPr>
          </a:lstStyle>
          <a:p/>
        </p:txBody>
      </p:sp>
      <p:sp>
        <p:nvSpPr>
          <p:cNvPr id="63" name="Google Shape;63;p6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65" name="Shape 65"/>
        <p:cNvGrpSpPr/>
        <p:nvPr/>
      </p:nvGrpSpPr>
      <p:grpSpPr>
        <a:xfrm>
          <a:off x="0" y="0"/>
          <a:ext cx="0" cy="0"/>
          <a:chOff x="0" y="0"/>
          <a:chExt cx="0" cy="0"/>
        </a:xfrm>
      </p:grpSpPr>
      <p:grpSp>
        <p:nvGrpSpPr>
          <p:cNvPr id="66" name="Google Shape;66;p63"/>
          <p:cNvGrpSpPr/>
          <p:nvPr/>
        </p:nvGrpSpPr>
        <p:grpSpPr>
          <a:xfrm>
            <a:off x="-4" y="40"/>
            <a:ext cx="7072430" cy="1327315"/>
            <a:chOff x="-4" y="40"/>
            <a:chExt cx="7072430" cy="1327315"/>
          </a:xfrm>
        </p:grpSpPr>
        <p:sp>
          <p:nvSpPr>
            <p:cNvPr id="67" name="Google Shape;67;p63"/>
            <p:cNvSpPr/>
            <p:nvPr/>
          </p:nvSpPr>
          <p:spPr>
            <a:xfrm>
              <a:off x="6292649" y="126425"/>
              <a:ext cx="779700" cy="2598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68" name="Google Shape;68;p63"/>
            <p:cNvGrpSpPr/>
            <p:nvPr/>
          </p:nvGrpSpPr>
          <p:grpSpPr>
            <a:xfrm flipH="1" rot="10800000">
              <a:off x="3" y="40"/>
              <a:ext cx="6756168" cy="1327315"/>
              <a:chOff x="-2168138" y="330075"/>
              <a:chExt cx="8650663" cy="1699506"/>
            </a:xfrm>
          </p:grpSpPr>
          <p:sp>
            <p:nvSpPr>
              <p:cNvPr id="69" name="Google Shape;69;p63"/>
              <p:cNvSpPr/>
              <p:nvPr/>
            </p:nvSpPr>
            <p:spPr>
              <a:xfrm>
                <a:off x="-2168138" y="330081"/>
                <a:ext cx="69582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70" name="Google Shape;70;p63"/>
              <p:cNvSpPr/>
              <p:nvPr/>
            </p:nvSpPr>
            <p:spPr>
              <a:xfrm>
                <a:off x="4783025"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71" name="Google Shape;71;p63"/>
            <p:cNvGrpSpPr/>
            <p:nvPr/>
          </p:nvGrpSpPr>
          <p:grpSpPr>
            <a:xfrm flipH="1" rot="10800000">
              <a:off x="-4" y="381007"/>
              <a:ext cx="7072430" cy="771744"/>
              <a:chOff x="-9092084" y="330075"/>
              <a:chExt cx="15574609" cy="1699501"/>
            </a:xfrm>
          </p:grpSpPr>
          <p:sp>
            <p:nvSpPr>
              <p:cNvPr id="72" name="Google Shape;72;p63"/>
              <p:cNvSpPr/>
              <p:nvPr/>
            </p:nvSpPr>
            <p:spPr>
              <a:xfrm>
                <a:off x="-9092084" y="330076"/>
                <a:ext cx="1388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73" name="Google Shape;73;p63"/>
              <p:cNvSpPr/>
              <p:nvPr/>
            </p:nvSpPr>
            <p:spPr>
              <a:xfrm>
                <a:off x="4783025"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grpSp>
        <p:nvGrpSpPr>
          <p:cNvPr id="74" name="Google Shape;74;p63"/>
          <p:cNvGrpSpPr/>
          <p:nvPr/>
        </p:nvGrpSpPr>
        <p:grpSpPr>
          <a:xfrm>
            <a:off x="6946842" y="4472723"/>
            <a:ext cx="2202830" cy="670795"/>
            <a:chOff x="5575242" y="4472723"/>
            <a:chExt cx="2202830" cy="670795"/>
          </a:xfrm>
        </p:grpSpPr>
        <p:sp>
          <p:nvSpPr>
            <p:cNvPr id="75" name="Google Shape;75;p63"/>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 name="Google Shape;76;p63"/>
            <p:cNvGrpSpPr/>
            <p:nvPr/>
          </p:nvGrpSpPr>
          <p:grpSpPr>
            <a:xfrm flipH="1">
              <a:off x="5734850" y="4472723"/>
              <a:ext cx="2040837" cy="670795"/>
              <a:chOff x="1297954" y="330075"/>
              <a:chExt cx="5169293" cy="1699506"/>
            </a:xfrm>
          </p:grpSpPr>
          <p:sp>
            <p:nvSpPr>
              <p:cNvPr id="77" name="Google Shape;77;p63"/>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63"/>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 name="Google Shape;79;p63"/>
            <p:cNvGrpSpPr/>
            <p:nvPr/>
          </p:nvGrpSpPr>
          <p:grpSpPr>
            <a:xfrm flipH="1">
              <a:off x="5578209" y="4646738"/>
              <a:ext cx="2199863" cy="304563"/>
              <a:chOff x="-5827153" y="330075"/>
              <a:chExt cx="12276019" cy="1699569"/>
            </a:xfrm>
          </p:grpSpPr>
          <p:sp>
            <p:nvSpPr>
              <p:cNvPr id="80" name="Google Shape;80;p63"/>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63"/>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2" name="Google Shape;82;p63"/>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83" name="Google Shape;83;p63"/>
          <p:cNvSpPr txBox="1"/>
          <p:nvPr>
            <p:ph idx="1" type="body"/>
          </p:nvPr>
        </p:nvSpPr>
        <p:spPr>
          <a:xfrm>
            <a:off x="870450" y="1545076"/>
            <a:ext cx="2247900" cy="27099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1000"/>
              </a:spcBef>
              <a:spcAft>
                <a:spcPts val="0"/>
              </a:spcAft>
              <a:buSzPts val="1800"/>
              <a:buChar char="▻"/>
              <a:defRPr sz="1800"/>
            </a:lvl2pPr>
            <a:lvl3pPr indent="-342900" lvl="2" marL="1371600" algn="l">
              <a:lnSpc>
                <a:spcPct val="100000"/>
              </a:lnSpc>
              <a:spcBef>
                <a:spcPts val="1000"/>
              </a:spcBef>
              <a:spcAft>
                <a:spcPts val="0"/>
              </a:spcAft>
              <a:buSzPts val="1800"/>
              <a:buChar char="▻"/>
              <a:defRPr sz="1800"/>
            </a:lvl3pPr>
            <a:lvl4pPr indent="-342900" lvl="3" marL="1828800" algn="l">
              <a:lnSpc>
                <a:spcPct val="100000"/>
              </a:lnSpc>
              <a:spcBef>
                <a:spcPts val="1000"/>
              </a:spcBef>
              <a:spcAft>
                <a:spcPts val="0"/>
              </a:spcAft>
              <a:buSzPts val="1800"/>
              <a:buChar char="▻"/>
              <a:defRPr sz="1800"/>
            </a:lvl4pPr>
            <a:lvl5pPr indent="-342900" lvl="4" marL="2286000" algn="l">
              <a:lnSpc>
                <a:spcPct val="100000"/>
              </a:lnSpc>
              <a:spcBef>
                <a:spcPts val="1000"/>
              </a:spcBef>
              <a:spcAft>
                <a:spcPts val="0"/>
              </a:spcAft>
              <a:buSzPts val="1800"/>
              <a:buChar char="▻"/>
              <a:defRPr sz="1800"/>
            </a:lvl5pPr>
            <a:lvl6pPr indent="-342900" lvl="5" marL="2743200" algn="l">
              <a:lnSpc>
                <a:spcPct val="100000"/>
              </a:lnSpc>
              <a:spcBef>
                <a:spcPts val="1000"/>
              </a:spcBef>
              <a:spcAft>
                <a:spcPts val="0"/>
              </a:spcAft>
              <a:buSzPts val="1800"/>
              <a:buChar char="▻"/>
              <a:defRPr sz="1800"/>
            </a:lvl6pPr>
            <a:lvl7pPr indent="-342900" lvl="6" marL="3200400" algn="l">
              <a:lnSpc>
                <a:spcPct val="100000"/>
              </a:lnSpc>
              <a:spcBef>
                <a:spcPts val="1000"/>
              </a:spcBef>
              <a:spcAft>
                <a:spcPts val="0"/>
              </a:spcAft>
              <a:buSzPts val="1800"/>
              <a:buChar char="▻"/>
              <a:defRPr sz="1800"/>
            </a:lvl7pPr>
            <a:lvl8pPr indent="-342900" lvl="7" marL="3657600" algn="l">
              <a:lnSpc>
                <a:spcPct val="100000"/>
              </a:lnSpc>
              <a:spcBef>
                <a:spcPts val="1000"/>
              </a:spcBef>
              <a:spcAft>
                <a:spcPts val="0"/>
              </a:spcAft>
              <a:buSzPts val="1800"/>
              <a:buChar char="▻"/>
              <a:defRPr sz="1800"/>
            </a:lvl8pPr>
            <a:lvl9pPr indent="-342900" lvl="8" marL="4114800" algn="l">
              <a:lnSpc>
                <a:spcPct val="100000"/>
              </a:lnSpc>
              <a:spcBef>
                <a:spcPts val="1000"/>
              </a:spcBef>
              <a:spcAft>
                <a:spcPts val="1000"/>
              </a:spcAft>
              <a:buSzPts val="1800"/>
              <a:buChar char="▻"/>
              <a:defRPr sz="1800"/>
            </a:lvl9pPr>
          </a:lstStyle>
          <a:p/>
        </p:txBody>
      </p:sp>
      <p:sp>
        <p:nvSpPr>
          <p:cNvPr id="84" name="Google Shape;84;p63"/>
          <p:cNvSpPr txBox="1"/>
          <p:nvPr>
            <p:ph idx="2" type="body"/>
          </p:nvPr>
        </p:nvSpPr>
        <p:spPr>
          <a:xfrm>
            <a:off x="3233637" y="1545076"/>
            <a:ext cx="2247900" cy="27099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1000"/>
              </a:spcBef>
              <a:spcAft>
                <a:spcPts val="0"/>
              </a:spcAft>
              <a:buSzPts val="1800"/>
              <a:buChar char="▻"/>
              <a:defRPr sz="1800"/>
            </a:lvl2pPr>
            <a:lvl3pPr indent="-342900" lvl="2" marL="1371600" algn="l">
              <a:lnSpc>
                <a:spcPct val="100000"/>
              </a:lnSpc>
              <a:spcBef>
                <a:spcPts val="1000"/>
              </a:spcBef>
              <a:spcAft>
                <a:spcPts val="0"/>
              </a:spcAft>
              <a:buSzPts val="1800"/>
              <a:buChar char="▻"/>
              <a:defRPr sz="1800"/>
            </a:lvl3pPr>
            <a:lvl4pPr indent="-342900" lvl="3" marL="1828800" algn="l">
              <a:lnSpc>
                <a:spcPct val="100000"/>
              </a:lnSpc>
              <a:spcBef>
                <a:spcPts val="1000"/>
              </a:spcBef>
              <a:spcAft>
                <a:spcPts val="0"/>
              </a:spcAft>
              <a:buSzPts val="1800"/>
              <a:buChar char="▻"/>
              <a:defRPr sz="1800"/>
            </a:lvl4pPr>
            <a:lvl5pPr indent="-342900" lvl="4" marL="2286000" algn="l">
              <a:lnSpc>
                <a:spcPct val="100000"/>
              </a:lnSpc>
              <a:spcBef>
                <a:spcPts val="1000"/>
              </a:spcBef>
              <a:spcAft>
                <a:spcPts val="0"/>
              </a:spcAft>
              <a:buSzPts val="1800"/>
              <a:buChar char="▻"/>
              <a:defRPr sz="1800"/>
            </a:lvl5pPr>
            <a:lvl6pPr indent="-342900" lvl="5" marL="2743200" algn="l">
              <a:lnSpc>
                <a:spcPct val="100000"/>
              </a:lnSpc>
              <a:spcBef>
                <a:spcPts val="1000"/>
              </a:spcBef>
              <a:spcAft>
                <a:spcPts val="0"/>
              </a:spcAft>
              <a:buSzPts val="1800"/>
              <a:buChar char="▻"/>
              <a:defRPr sz="1800"/>
            </a:lvl6pPr>
            <a:lvl7pPr indent="-342900" lvl="6" marL="3200400" algn="l">
              <a:lnSpc>
                <a:spcPct val="100000"/>
              </a:lnSpc>
              <a:spcBef>
                <a:spcPts val="1000"/>
              </a:spcBef>
              <a:spcAft>
                <a:spcPts val="0"/>
              </a:spcAft>
              <a:buSzPts val="1800"/>
              <a:buChar char="▻"/>
              <a:defRPr sz="1800"/>
            </a:lvl7pPr>
            <a:lvl8pPr indent="-342900" lvl="7" marL="3657600" algn="l">
              <a:lnSpc>
                <a:spcPct val="100000"/>
              </a:lnSpc>
              <a:spcBef>
                <a:spcPts val="1000"/>
              </a:spcBef>
              <a:spcAft>
                <a:spcPts val="0"/>
              </a:spcAft>
              <a:buSzPts val="1800"/>
              <a:buChar char="▻"/>
              <a:defRPr sz="1800"/>
            </a:lvl8pPr>
            <a:lvl9pPr indent="-342900" lvl="8" marL="4114800" algn="l">
              <a:lnSpc>
                <a:spcPct val="100000"/>
              </a:lnSpc>
              <a:spcBef>
                <a:spcPts val="1000"/>
              </a:spcBef>
              <a:spcAft>
                <a:spcPts val="1000"/>
              </a:spcAft>
              <a:buSzPts val="1800"/>
              <a:buChar char="▻"/>
              <a:defRPr sz="1800"/>
            </a:lvl9pPr>
          </a:lstStyle>
          <a:p/>
        </p:txBody>
      </p:sp>
      <p:sp>
        <p:nvSpPr>
          <p:cNvPr id="85" name="Google Shape;85;p63"/>
          <p:cNvSpPr txBox="1"/>
          <p:nvPr>
            <p:ph idx="3" type="body"/>
          </p:nvPr>
        </p:nvSpPr>
        <p:spPr>
          <a:xfrm>
            <a:off x="5540650" y="1545076"/>
            <a:ext cx="2247900" cy="27099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1000"/>
              </a:spcBef>
              <a:spcAft>
                <a:spcPts val="0"/>
              </a:spcAft>
              <a:buSzPts val="1800"/>
              <a:buChar char="▻"/>
              <a:defRPr sz="1800"/>
            </a:lvl2pPr>
            <a:lvl3pPr indent="-342900" lvl="2" marL="1371600" algn="l">
              <a:lnSpc>
                <a:spcPct val="100000"/>
              </a:lnSpc>
              <a:spcBef>
                <a:spcPts val="1000"/>
              </a:spcBef>
              <a:spcAft>
                <a:spcPts val="0"/>
              </a:spcAft>
              <a:buSzPts val="1800"/>
              <a:buChar char="▻"/>
              <a:defRPr sz="1800"/>
            </a:lvl3pPr>
            <a:lvl4pPr indent="-342900" lvl="3" marL="1828800" algn="l">
              <a:lnSpc>
                <a:spcPct val="100000"/>
              </a:lnSpc>
              <a:spcBef>
                <a:spcPts val="1000"/>
              </a:spcBef>
              <a:spcAft>
                <a:spcPts val="0"/>
              </a:spcAft>
              <a:buSzPts val="1800"/>
              <a:buChar char="▻"/>
              <a:defRPr sz="1800"/>
            </a:lvl4pPr>
            <a:lvl5pPr indent="-342900" lvl="4" marL="2286000" algn="l">
              <a:lnSpc>
                <a:spcPct val="100000"/>
              </a:lnSpc>
              <a:spcBef>
                <a:spcPts val="1000"/>
              </a:spcBef>
              <a:spcAft>
                <a:spcPts val="0"/>
              </a:spcAft>
              <a:buSzPts val="1800"/>
              <a:buChar char="▻"/>
              <a:defRPr sz="1800"/>
            </a:lvl5pPr>
            <a:lvl6pPr indent="-342900" lvl="5" marL="2743200" algn="l">
              <a:lnSpc>
                <a:spcPct val="100000"/>
              </a:lnSpc>
              <a:spcBef>
                <a:spcPts val="1000"/>
              </a:spcBef>
              <a:spcAft>
                <a:spcPts val="0"/>
              </a:spcAft>
              <a:buSzPts val="1800"/>
              <a:buChar char="▻"/>
              <a:defRPr sz="1800"/>
            </a:lvl6pPr>
            <a:lvl7pPr indent="-342900" lvl="6" marL="3200400" algn="l">
              <a:lnSpc>
                <a:spcPct val="100000"/>
              </a:lnSpc>
              <a:spcBef>
                <a:spcPts val="1000"/>
              </a:spcBef>
              <a:spcAft>
                <a:spcPts val="0"/>
              </a:spcAft>
              <a:buSzPts val="1800"/>
              <a:buChar char="▻"/>
              <a:defRPr sz="1800"/>
            </a:lvl7pPr>
            <a:lvl8pPr indent="-342900" lvl="7" marL="3657600" algn="l">
              <a:lnSpc>
                <a:spcPct val="100000"/>
              </a:lnSpc>
              <a:spcBef>
                <a:spcPts val="1000"/>
              </a:spcBef>
              <a:spcAft>
                <a:spcPts val="0"/>
              </a:spcAft>
              <a:buSzPts val="1800"/>
              <a:buChar char="▻"/>
              <a:defRPr sz="1800"/>
            </a:lvl8pPr>
            <a:lvl9pPr indent="-342900" lvl="8" marL="4114800" algn="l">
              <a:lnSpc>
                <a:spcPct val="100000"/>
              </a:lnSpc>
              <a:spcBef>
                <a:spcPts val="1000"/>
              </a:spcBef>
              <a:spcAft>
                <a:spcPts val="1000"/>
              </a:spcAft>
              <a:buSzPts val="1800"/>
              <a:buChar char="▻"/>
              <a:defRPr sz="1800"/>
            </a:lvl9pPr>
          </a:lstStyle>
          <a:p/>
        </p:txBody>
      </p:sp>
      <p:sp>
        <p:nvSpPr>
          <p:cNvPr id="86" name="Google Shape;86;p6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87" name="Shape 87"/>
        <p:cNvGrpSpPr/>
        <p:nvPr/>
      </p:nvGrpSpPr>
      <p:grpSpPr>
        <a:xfrm>
          <a:off x="0" y="0"/>
          <a:ext cx="0" cy="0"/>
          <a:chOff x="0" y="0"/>
          <a:chExt cx="0" cy="0"/>
        </a:xfrm>
      </p:grpSpPr>
      <p:sp>
        <p:nvSpPr>
          <p:cNvPr id="88" name="Google Shape;88;p64"/>
          <p:cNvSpPr/>
          <p:nvPr/>
        </p:nvSpPr>
        <p:spPr>
          <a:xfrm>
            <a:off x="5697214" y="2635519"/>
            <a:ext cx="889200" cy="296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89" name="Google Shape;89;p64"/>
          <p:cNvGrpSpPr/>
          <p:nvPr/>
        </p:nvGrpSpPr>
        <p:grpSpPr>
          <a:xfrm>
            <a:off x="0" y="-7088"/>
            <a:ext cx="8661398" cy="5150588"/>
            <a:chOff x="0" y="-7088"/>
            <a:chExt cx="8661398" cy="5150588"/>
          </a:xfrm>
        </p:grpSpPr>
        <p:sp>
          <p:nvSpPr>
            <p:cNvPr id="90" name="Google Shape;90;p64"/>
            <p:cNvSpPr/>
            <p:nvPr/>
          </p:nvSpPr>
          <p:spPr>
            <a:xfrm>
              <a:off x="0" y="0"/>
              <a:ext cx="3525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64"/>
            <p:cNvSpPr/>
            <p:nvPr/>
          </p:nvSpPr>
          <p:spPr>
            <a:xfrm flipH="1" rot="10800000">
              <a:off x="3517898" y="-7088"/>
              <a:ext cx="5143500" cy="5143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92" name="Google Shape;92;p64"/>
          <p:cNvGrpSpPr/>
          <p:nvPr/>
        </p:nvGrpSpPr>
        <p:grpSpPr>
          <a:xfrm flipH="1" rot="10800000">
            <a:off x="-2" y="2924826"/>
            <a:ext cx="6589087" cy="2027268"/>
            <a:chOff x="-9894852" y="-4493254"/>
            <a:chExt cx="21200408" cy="6522740"/>
          </a:xfrm>
        </p:grpSpPr>
        <p:sp>
          <p:nvSpPr>
            <p:cNvPr id="93" name="Google Shape;93;p64"/>
            <p:cNvSpPr/>
            <p:nvPr/>
          </p:nvSpPr>
          <p:spPr>
            <a:xfrm>
              <a:off x="-9894852" y="-4493114"/>
              <a:ext cx="14685300" cy="652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94" name="Google Shape;94;p64"/>
            <p:cNvSpPr/>
            <p:nvPr/>
          </p:nvSpPr>
          <p:spPr>
            <a:xfrm>
              <a:off x="4782955" y="-4493254"/>
              <a:ext cx="6522600" cy="6522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95" name="Google Shape;95;p64"/>
          <p:cNvGrpSpPr/>
          <p:nvPr/>
        </p:nvGrpSpPr>
        <p:grpSpPr>
          <a:xfrm>
            <a:off x="6946842" y="4472723"/>
            <a:ext cx="2202830" cy="670795"/>
            <a:chOff x="5575242" y="4472723"/>
            <a:chExt cx="2202830" cy="670795"/>
          </a:xfrm>
        </p:grpSpPr>
        <p:sp>
          <p:nvSpPr>
            <p:cNvPr id="96" name="Google Shape;96;p64"/>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 name="Google Shape;97;p64"/>
            <p:cNvGrpSpPr/>
            <p:nvPr/>
          </p:nvGrpSpPr>
          <p:grpSpPr>
            <a:xfrm flipH="1">
              <a:off x="5734850" y="4472723"/>
              <a:ext cx="2040837" cy="670795"/>
              <a:chOff x="1297954" y="330075"/>
              <a:chExt cx="5169293" cy="1699506"/>
            </a:xfrm>
          </p:grpSpPr>
          <p:sp>
            <p:nvSpPr>
              <p:cNvPr id="98" name="Google Shape;98;p64"/>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64"/>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 name="Google Shape;100;p64"/>
            <p:cNvGrpSpPr/>
            <p:nvPr/>
          </p:nvGrpSpPr>
          <p:grpSpPr>
            <a:xfrm flipH="1">
              <a:off x="5578209" y="4646738"/>
              <a:ext cx="2199863" cy="304563"/>
              <a:chOff x="-5827153" y="330075"/>
              <a:chExt cx="12276019" cy="1699569"/>
            </a:xfrm>
          </p:grpSpPr>
          <p:sp>
            <p:nvSpPr>
              <p:cNvPr id="101" name="Google Shape;101;p64"/>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64"/>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3" name="Google Shape;103;p64"/>
          <p:cNvSpPr txBox="1"/>
          <p:nvPr>
            <p:ph type="ctrTitle"/>
          </p:nvPr>
        </p:nvSpPr>
        <p:spPr>
          <a:xfrm>
            <a:off x="463525" y="2871148"/>
            <a:ext cx="40944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4" name="Google Shape;104;p64"/>
          <p:cNvSpPr txBox="1"/>
          <p:nvPr>
            <p:ph idx="1" type="subTitle"/>
          </p:nvPr>
        </p:nvSpPr>
        <p:spPr>
          <a:xfrm>
            <a:off x="463525" y="3975449"/>
            <a:ext cx="40944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2000"/>
              <a:buNone/>
              <a:defRPr sz="2000">
                <a:solidFill>
                  <a:schemeClr val="accent5"/>
                </a:solidFill>
              </a:defRPr>
            </a:lvl1pPr>
            <a:lvl2pPr lvl="1" algn="l">
              <a:lnSpc>
                <a:spcPct val="100000"/>
              </a:lnSpc>
              <a:spcBef>
                <a:spcPts val="1000"/>
              </a:spcBef>
              <a:spcAft>
                <a:spcPts val="0"/>
              </a:spcAft>
              <a:buClr>
                <a:schemeClr val="accent5"/>
              </a:buClr>
              <a:buSzPts val="2000"/>
              <a:buNone/>
              <a:defRPr sz="2000">
                <a:solidFill>
                  <a:schemeClr val="accent5"/>
                </a:solidFill>
              </a:defRPr>
            </a:lvl2pPr>
            <a:lvl3pPr lvl="2" algn="l">
              <a:lnSpc>
                <a:spcPct val="100000"/>
              </a:lnSpc>
              <a:spcBef>
                <a:spcPts val="1000"/>
              </a:spcBef>
              <a:spcAft>
                <a:spcPts val="0"/>
              </a:spcAft>
              <a:buClr>
                <a:schemeClr val="accent5"/>
              </a:buClr>
              <a:buSzPts val="2000"/>
              <a:buNone/>
              <a:defRPr sz="2000">
                <a:solidFill>
                  <a:schemeClr val="accent5"/>
                </a:solidFill>
              </a:defRPr>
            </a:lvl3pPr>
            <a:lvl4pPr lvl="3" algn="l">
              <a:lnSpc>
                <a:spcPct val="100000"/>
              </a:lnSpc>
              <a:spcBef>
                <a:spcPts val="1000"/>
              </a:spcBef>
              <a:spcAft>
                <a:spcPts val="0"/>
              </a:spcAft>
              <a:buClr>
                <a:schemeClr val="accent5"/>
              </a:buClr>
              <a:buSzPts val="2000"/>
              <a:buNone/>
              <a:defRPr sz="2000">
                <a:solidFill>
                  <a:schemeClr val="accent5"/>
                </a:solidFill>
              </a:defRPr>
            </a:lvl4pPr>
            <a:lvl5pPr lvl="4" algn="l">
              <a:lnSpc>
                <a:spcPct val="100000"/>
              </a:lnSpc>
              <a:spcBef>
                <a:spcPts val="1000"/>
              </a:spcBef>
              <a:spcAft>
                <a:spcPts val="0"/>
              </a:spcAft>
              <a:buClr>
                <a:schemeClr val="accent5"/>
              </a:buClr>
              <a:buSzPts val="2000"/>
              <a:buNone/>
              <a:defRPr sz="2000">
                <a:solidFill>
                  <a:schemeClr val="accent5"/>
                </a:solidFill>
              </a:defRPr>
            </a:lvl5pPr>
            <a:lvl6pPr lvl="5" algn="l">
              <a:lnSpc>
                <a:spcPct val="100000"/>
              </a:lnSpc>
              <a:spcBef>
                <a:spcPts val="1000"/>
              </a:spcBef>
              <a:spcAft>
                <a:spcPts val="0"/>
              </a:spcAft>
              <a:buClr>
                <a:schemeClr val="accent5"/>
              </a:buClr>
              <a:buSzPts val="2000"/>
              <a:buNone/>
              <a:defRPr sz="2000">
                <a:solidFill>
                  <a:schemeClr val="accent5"/>
                </a:solidFill>
              </a:defRPr>
            </a:lvl6pPr>
            <a:lvl7pPr lvl="6" algn="l">
              <a:lnSpc>
                <a:spcPct val="100000"/>
              </a:lnSpc>
              <a:spcBef>
                <a:spcPts val="1000"/>
              </a:spcBef>
              <a:spcAft>
                <a:spcPts val="0"/>
              </a:spcAft>
              <a:buClr>
                <a:schemeClr val="accent5"/>
              </a:buClr>
              <a:buSzPts val="2000"/>
              <a:buNone/>
              <a:defRPr sz="2000">
                <a:solidFill>
                  <a:schemeClr val="accent5"/>
                </a:solidFill>
              </a:defRPr>
            </a:lvl7pPr>
            <a:lvl8pPr lvl="7" algn="l">
              <a:lnSpc>
                <a:spcPct val="100000"/>
              </a:lnSpc>
              <a:spcBef>
                <a:spcPts val="1000"/>
              </a:spcBef>
              <a:spcAft>
                <a:spcPts val="0"/>
              </a:spcAft>
              <a:buClr>
                <a:schemeClr val="accent5"/>
              </a:buClr>
              <a:buSzPts val="2000"/>
              <a:buNone/>
              <a:defRPr sz="2000">
                <a:solidFill>
                  <a:schemeClr val="accent5"/>
                </a:solidFill>
              </a:defRPr>
            </a:lvl8pPr>
            <a:lvl9pPr lvl="8" algn="l">
              <a:lnSpc>
                <a:spcPct val="100000"/>
              </a:lnSpc>
              <a:spcBef>
                <a:spcPts val="1000"/>
              </a:spcBef>
              <a:spcAft>
                <a:spcPts val="1000"/>
              </a:spcAft>
              <a:buClr>
                <a:schemeClr val="accent5"/>
              </a:buClr>
              <a:buSzPts val="2000"/>
              <a:buNone/>
              <a:defRPr sz="2000">
                <a:solidFill>
                  <a:schemeClr val="accent5"/>
                </a:solidFill>
              </a:defRPr>
            </a:lvl9pPr>
          </a:lstStyle>
          <a:p/>
        </p:txBody>
      </p:sp>
      <p:sp>
        <p:nvSpPr>
          <p:cNvPr id="105" name="Google Shape;105;p6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6" name="Shape 106"/>
        <p:cNvGrpSpPr/>
        <p:nvPr/>
      </p:nvGrpSpPr>
      <p:grpSpPr>
        <a:xfrm>
          <a:off x="0" y="0"/>
          <a:ext cx="0" cy="0"/>
          <a:chOff x="0" y="0"/>
          <a:chExt cx="0" cy="0"/>
        </a:xfrm>
      </p:grpSpPr>
      <p:grpSp>
        <p:nvGrpSpPr>
          <p:cNvPr id="107" name="Google Shape;107;p65"/>
          <p:cNvGrpSpPr/>
          <p:nvPr/>
        </p:nvGrpSpPr>
        <p:grpSpPr>
          <a:xfrm>
            <a:off x="2466138" y="4472723"/>
            <a:ext cx="6686825" cy="670795"/>
            <a:chOff x="5589288" y="4472723"/>
            <a:chExt cx="6686825" cy="670795"/>
          </a:xfrm>
        </p:grpSpPr>
        <p:sp>
          <p:nvSpPr>
            <p:cNvPr id="108" name="Google Shape;108;p65"/>
            <p:cNvSpPr/>
            <p:nvPr/>
          </p:nvSpPr>
          <p:spPr>
            <a:xfrm rot="10800000">
              <a:off x="5589288"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 name="Google Shape;109;p65"/>
            <p:cNvGrpSpPr/>
            <p:nvPr/>
          </p:nvGrpSpPr>
          <p:grpSpPr>
            <a:xfrm flipH="1">
              <a:off x="5748896" y="4472723"/>
              <a:ext cx="6527217" cy="670795"/>
              <a:chOff x="-10101302" y="330075"/>
              <a:chExt cx="16532972" cy="1699506"/>
            </a:xfrm>
          </p:grpSpPr>
          <p:sp>
            <p:nvSpPr>
              <p:cNvPr id="110" name="Google Shape;110;p65"/>
              <p:cNvSpPr/>
              <p:nvPr/>
            </p:nvSpPr>
            <p:spPr>
              <a:xfrm>
                <a:off x="-10101302" y="330081"/>
                <a:ext cx="148464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65"/>
              <p:cNvSpPr/>
              <p:nvPr/>
            </p:nvSpPr>
            <p:spPr>
              <a:xfrm>
                <a:off x="4732169"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 name="Google Shape;112;p65"/>
            <p:cNvGrpSpPr/>
            <p:nvPr/>
          </p:nvGrpSpPr>
          <p:grpSpPr>
            <a:xfrm flipH="1">
              <a:off x="5592255" y="4646738"/>
              <a:ext cx="6682918" cy="304563"/>
              <a:chOff x="-30922587" y="330075"/>
              <a:chExt cx="37293072" cy="1699569"/>
            </a:xfrm>
          </p:grpSpPr>
          <p:sp>
            <p:nvSpPr>
              <p:cNvPr id="113" name="Google Shape;113;p65"/>
              <p:cNvSpPr/>
              <p:nvPr/>
            </p:nvSpPr>
            <p:spPr>
              <a:xfrm>
                <a:off x="-30922587" y="330144"/>
                <a:ext cx="35588101"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65"/>
              <p:cNvSpPr/>
              <p:nvPr/>
            </p:nvSpPr>
            <p:spPr>
              <a:xfrm>
                <a:off x="4670984"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5" name="Google Shape;115;p65"/>
          <p:cNvSpPr txBox="1"/>
          <p:nvPr>
            <p:ph idx="1" type="body"/>
          </p:nvPr>
        </p:nvSpPr>
        <p:spPr>
          <a:xfrm>
            <a:off x="2682800" y="4636500"/>
            <a:ext cx="6004200" cy="315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sz="1300"/>
            </a:lvl1pPr>
          </a:lstStyle>
          <a:p/>
        </p:txBody>
      </p:sp>
      <p:sp>
        <p:nvSpPr>
          <p:cNvPr id="116" name="Google Shape;116;p6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grpSp>
        <p:nvGrpSpPr>
          <p:cNvPr id="117" name="Google Shape;117;p65"/>
          <p:cNvGrpSpPr/>
          <p:nvPr/>
        </p:nvGrpSpPr>
        <p:grpSpPr>
          <a:xfrm rot="10800000">
            <a:off x="-8" y="-2"/>
            <a:ext cx="2202830" cy="670795"/>
            <a:chOff x="5575242" y="4472723"/>
            <a:chExt cx="2202830" cy="670795"/>
          </a:xfrm>
        </p:grpSpPr>
        <p:sp>
          <p:nvSpPr>
            <p:cNvPr id="118" name="Google Shape;118;p65"/>
            <p:cNvSpPr/>
            <p:nvPr/>
          </p:nvSpPr>
          <p:spPr>
            <a:xfrm rot="10800000">
              <a:off x="5575242" y="4948334"/>
              <a:ext cx="394200" cy="1314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p65"/>
            <p:cNvGrpSpPr/>
            <p:nvPr/>
          </p:nvGrpSpPr>
          <p:grpSpPr>
            <a:xfrm flipH="1">
              <a:off x="5734850" y="4472723"/>
              <a:ext cx="2040837" cy="670795"/>
              <a:chOff x="1297954" y="330075"/>
              <a:chExt cx="5169293" cy="1699506"/>
            </a:xfrm>
          </p:grpSpPr>
          <p:sp>
            <p:nvSpPr>
              <p:cNvPr id="120" name="Google Shape;120;p65"/>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65"/>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 name="Google Shape;122;p65"/>
            <p:cNvGrpSpPr/>
            <p:nvPr/>
          </p:nvGrpSpPr>
          <p:grpSpPr>
            <a:xfrm flipH="1">
              <a:off x="5578209" y="4646738"/>
              <a:ext cx="2199863" cy="304563"/>
              <a:chOff x="-5827153" y="330075"/>
              <a:chExt cx="12276019" cy="1699569"/>
            </a:xfrm>
          </p:grpSpPr>
          <p:sp>
            <p:nvSpPr>
              <p:cNvPr id="123" name="Google Shape;123;p65"/>
              <p:cNvSpPr/>
              <p:nvPr/>
            </p:nvSpPr>
            <p:spPr>
              <a:xfrm>
                <a:off x="-5827153" y="330144"/>
                <a:ext cx="1061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65"/>
              <p:cNvSpPr/>
              <p:nvPr/>
            </p:nvSpPr>
            <p:spPr>
              <a:xfrm>
                <a:off x="4749366"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5" name="Shape 125"/>
        <p:cNvGrpSpPr/>
        <p:nvPr/>
      </p:nvGrpSpPr>
      <p:grpSpPr>
        <a:xfrm>
          <a:off x="0" y="0"/>
          <a:ext cx="0" cy="0"/>
          <a:chOff x="0" y="0"/>
          <a:chExt cx="0" cy="0"/>
        </a:xfrm>
      </p:grpSpPr>
      <p:grpSp>
        <p:nvGrpSpPr>
          <p:cNvPr id="126" name="Google Shape;126;p66"/>
          <p:cNvGrpSpPr/>
          <p:nvPr/>
        </p:nvGrpSpPr>
        <p:grpSpPr>
          <a:xfrm>
            <a:off x="-4" y="40"/>
            <a:ext cx="7072430" cy="1327315"/>
            <a:chOff x="-4" y="40"/>
            <a:chExt cx="7072430" cy="1327315"/>
          </a:xfrm>
        </p:grpSpPr>
        <p:sp>
          <p:nvSpPr>
            <p:cNvPr id="127" name="Google Shape;127;p66"/>
            <p:cNvSpPr/>
            <p:nvPr/>
          </p:nvSpPr>
          <p:spPr>
            <a:xfrm>
              <a:off x="6292649" y="126425"/>
              <a:ext cx="779700" cy="2598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128" name="Google Shape;128;p66"/>
            <p:cNvGrpSpPr/>
            <p:nvPr/>
          </p:nvGrpSpPr>
          <p:grpSpPr>
            <a:xfrm flipH="1" rot="10800000">
              <a:off x="3" y="40"/>
              <a:ext cx="6756168" cy="1327315"/>
              <a:chOff x="-2168138" y="330075"/>
              <a:chExt cx="8650663" cy="1699506"/>
            </a:xfrm>
          </p:grpSpPr>
          <p:sp>
            <p:nvSpPr>
              <p:cNvPr id="129" name="Google Shape;129;p66"/>
              <p:cNvSpPr/>
              <p:nvPr/>
            </p:nvSpPr>
            <p:spPr>
              <a:xfrm>
                <a:off x="-2168138" y="330081"/>
                <a:ext cx="69582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30" name="Google Shape;130;p66"/>
              <p:cNvSpPr/>
              <p:nvPr/>
            </p:nvSpPr>
            <p:spPr>
              <a:xfrm>
                <a:off x="4783025"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31" name="Google Shape;131;p66"/>
            <p:cNvGrpSpPr/>
            <p:nvPr/>
          </p:nvGrpSpPr>
          <p:grpSpPr>
            <a:xfrm flipH="1" rot="10800000">
              <a:off x="-4" y="381007"/>
              <a:ext cx="7072430" cy="771744"/>
              <a:chOff x="-9092084" y="330075"/>
              <a:chExt cx="15574609" cy="1699501"/>
            </a:xfrm>
          </p:grpSpPr>
          <p:sp>
            <p:nvSpPr>
              <p:cNvPr id="132" name="Google Shape;132;p66"/>
              <p:cNvSpPr/>
              <p:nvPr/>
            </p:nvSpPr>
            <p:spPr>
              <a:xfrm>
                <a:off x="-9092084" y="330076"/>
                <a:ext cx="1388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33" name="Google Shape;133;p66"/>
              <p:cNvSpPr/>
              <p:nvPr/>
            </p:nvSpPr>
            <p:spPr>
              <a:xfrm>
                <a:off x="4783025"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grpSp>
        <p:nvGrpSpPr>
          <p:cNvPr id="134" name="Google Shape;134;p66"/>
          <p:cNvGrpSpPr/>
          <p:nvPr/>
        </p:nvGrpSpPr>
        <p:grpSpPr>
          <a:xfrm>
            <a:off x="6946842" y="4472723"/>
            <a:ext cx="2202830" cy="670795"/>
            <a:chOff x="5575242" y="4472723"/>
            <a:chExt cx="2202830" cy="670795"/>
          </a:xfrm>
        </p:grpSpPr>
        <p:sp>
          <p:nvSpPr>
            <p:cNvPr id="135" name="Google Shape;135;p66"/>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 name="Google Shape;136;p66"/>
            <p:cNvGrpSpPr/>
            <p:nvPr/>
          </p:nvGrpSpPr>
          <p:grpSpPr>
            <a:xfrm flipH="1">
              <a:off x="5734850" y="4472723"/>
              <a:ext cx="2040837" cy="670795"/>
              <a:chOff x="1297954" y="330075"/>
              <a:chExt cx="5169293" cy="1699506"/>
            </a:xfrm>
          </p:grpSpPr>
          <p:sp>
            <p:nvSpPr>
              <p:cNvPr id="137" name="Google Shape;137;p66"/>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66"/>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 name="Google Shape;139;p66"/>
            <p:cNvGrpSpPr/>
            <p:nvPr/>
          </p:nvGrpSpPr>
          <p:grpSpPr>
            <a:xfrm flipH="1">
              <a:off x="5578209" y="4646738"/>
              <a:ext cx="2199863" cy="304563"/>
              <a:chOff x="-5827153" y="330075"/>
              <a:chExt cx="12276019" cy="1699569"/>
            </a:xfrm>
          </p:grpSpPr>
          <p:sp>
            <p:nvSpPr>
              <p:cNvPr id="140" name="Google Shape;140;p66"/>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66"/>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42" name="Google Shape;142;p66"/>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43" name="Google Shape;143;p6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44" name="Shape 144"/>
        <p:cNvGrpSpPr/>
        <p:nvPr/>
      </p:nvGrpSpPr>
      <p:grpSpPr>
        <a:xfrm>
          <a:off x="0" y="0"/>
          <a:ext cx="0" cy="0"/>
          <a:chOff x="0" y="0"/>
          <a:chExt cx="0" cy="0"/>
        </a:xfrm>
      </p:grpSpPr>
      <p:grpSp>
        <p:nvGrpSpPr>
          <p:cNvPr id="145" name="Google Shape;145;p67"/>
          <p:cNvGrpSpPr/>
          <p:nvPr/>
        </p:nvGrpSpPr>
        <p:grpSpPr>
          <a:xfrm>
            <a:off x="6946842" y="4472723"/>
            <a:ext cx="2202830" cy="670795"/>
            <a:chOff x="5575242" y="4472723"/>
            <a:chExt cx="2202830" cy="670795"/>
          </a:xfrm>
        </p:grpSpPr>
        <p:sp>
          <p:nvSpPr>
            <p:cNvPr id="146" name="Google Shape;146;p67"/>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 name="Google Shape;147;p67"/>
            <p:cNvGrpSpPr/>
            <p:nvPr/>
          </p:nvGrpSpPr>
          <p:grpSpPr>
            <a:xfrm flipH="1">
              <a:off x="5734850" y="4472723"/>
              <a:ext cx="2040837" cy="670795"/>
              <a:chOff x="1297954" y="330075"/>
              <a:chExt cx="5169293" cy="1699506"/>
            </a:xfrm>
          </p:grpSpPr>
          <p:sp>
            <p:nvSpPr>
              <p:cNvPr id="148" name="Google Shape;148;p67"/>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67"/>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 name="Google Shape;150;p67"/>
            <p:cNvGrpSpPr/>
            <p:nvPr/>
          </p:nvGrpSpPr>
          <p:grpSpPr>
            <a:xfrm flipH="1">
              <a:off x="5578209" y="4646738"/>
              <a:ext cx="2199863" cy="304563"/>
              <a:chOff x="-5827153" y="330075"/>
              <a:chExt cx="12276019" cy="1699569"/>
            </a:xfrm>
          </p:grpSpPr>
          <p:sp>
            <p:nvSpPr>
              <p:cNvPr id="151" name="Google Shape;151;p67"/>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67"/>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3" name="Google Shape;153;p67"/>
          <p:cNvSpPr/>
          <p:nvPr/>
        </p:nvSpPr>
        <p:spPr>
          <a:xfrm>
            <a:off x="7544483" y="657775"/>
            <a:ext cx="1299300" cy="4329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154" name="Google Shape;154;p67"/>
          <p:cNvGrpSpPr/>
          <p:nvPr/>
        </p:nvGrpSpPr>
        <p:grpSpPr>
          <a:xfrm>
            <a:off x="0" y="-7088"/>
            <a:ext cx="8661398" cy="5150588"/>
            <a:chOff x="0" y="-7088"/>
            <a:chExt cx="8661398" cy="5150588"/>
          </a:xfrm>
        </p:grpSpPr>
        <p:sp>
          <p:nvSpPr>
            <p:cNvPr id="155" name="Google Shape;155;p67"/>
            <p:cNvSpPr/>
            <p:nvPr/>
          </p:nvSpPr>
          <p:spPr>
            <a:xfrm>
              <a:off x="0" y="0"/>
              <a:ext cx="3525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67"/>
            <p:cNvSpPr/>
            <p:nvPr/>
          </p:nvSpPr>
          <p:spPr>
            <a:xfrm flipH="1" rot="10800000">
              <a:off x="3517898" y="-7088"/>
              <a:ext cx="5143500" cy="5143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57" name="Google Shape;157;p67"/>
          <p:cNvGrpSpPr/>
          <p:nvPr/>
        </p:nvGrpSpPr>
        <p:grpSpPr>
          <a:xfrm flipH="1" rot="10800000">
            <a:off x="1" y="1090763"/>
            <a:ext cx="8847502" cy="2961975"/>
            <a:chOff x="-8178042" y="-4493254"/>
            <a:chExt cx="19483597" cy="6522736"/>
          </a:xfrm>
        </p:grpSpPr>
        <p:sp>
          <p:nvSpPr>
            <p:cNvPr id="158" name="Google Shape;158;p67"/>
            <p:cNvSpPr/>
            <p:nvPr/>
          </p:nvSpPr>
          <p:spPr>
            <a:xfrm>
              <a:off x="-8178042" y="-4493118"/>
              <a:ext cx="12968400" cy="652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59" name="Google Shape;159;p67"/>
            <p:cNvSpPr/>
            <p:nvPr/>
          </p:nvSpPr>
          <p:spPr>
            <a:xfrm>
              <a:off x="4782955" y="-4493254"/>
              <a:ext cx="6522600" cy="6522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sp>
        <p:nvSpPr>
          <p:cNvPr id="160" name="Google Shape;160;p67"/>
          <p:cNvSpPr txBox="1"/>
          <p:nvPr>
            <p:ph idx="1" type="body"/>
          </p:nvPr>
        </p:nvSpPr>
        <p:spPr>
          <a:xfrm>
            <a:off x="829775" y="1202000"/>
            <a:ext cx="5090700" cy="27450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Clr>
                <a:srgbClr val="FFFFFF"/>
              </a:buClr>
              <a:buSzPts val="3000"/>
              <a:buChar char="▰"/>
              <a:defRPr i="1" sz="3000">
                <a:solidFill>
                  <a:srgbClr val="FFFFFF"/>
                </a:solidFill>
              </a:defRPr>
            </a:lvl1pPr>
            <a:lvl2pPr indent="-419100" lvl="1" marL="914400" algn="l">
              <a:lnSpc>
                <a:spcPct val="100000"/>
              </a:lnSpc>
              <a:spcBef>
                <a:spcPts val="480"/>
              </a:spcBef>
              <a:spcAft>
                <a:spcPts val="0"/>
              </a:spcAft>
              <a:buClr>
                <a:srgbClr val="FFFFFF"/>
              </a:buClr>
              <a:buSzPts val="3000"/>
              <a:buChar char="▻"/>
              <a:defRPr i="1" sz="3000">
                <a:solidFill>
                  <a:srgbClr val="FFFFFF"/>
                </a:solidFill>
              </a:defRPr>
            </a:lvl2pPr>
            <a:lvl3pPr indent="-419100" lvl="2" marL="1371600" algn="l">
              <a:lnSpc>
                <a:spcPct val="100000"/>
              </a:lnSpc>
              <a:spcBef>
                <a:spcPts val="480"/>
              </a:spcBef>
              <a:spcAft>
                <a:spcPts val="0"/>
              </a:spcAft>
              <a:buClr>
                <a:srgbClr val="FFFFFF"/>
              </a:buClr>
              <a:buSzPts val="3000"/>
              <a:buChar char="▻"/>
              <a:defRPr i="1" sz="3000">
                <a:solidFill>
                  <a:srgbClr val="FFFFFF"/>
                </a:solidFill>
              </a:defRPr>
            </a:lvl3pPr>
            <a:lvl4pPr indent="-419100" lvl="3" marL="1828800" algn="l">
              <a:lnSpc>
                <a:spcPct val="100000"/>
              </a:lnSpc>
              <a:spcBef>
                <a:spcPts val="360"/>
              </a:spcBef>
              <a:spcAft>
                <a:spcPts val="0"/>
              </a:spcAft>
              <a:buClr>
                <a:srgbClr val="FFFFFF"/>
              </a:buClr>
              <a:buSzPts val="3000"/>
              <a:buChar char="▻"/>
              <a:defRPr i="1" sz="3000">
                <a:solidFill>
                  <a:srgbClr val="FFFFFF"/>
                </a:solidFill>
              </a:defRPr>
            </a:lvl4pPr>
            <a:lvl5pPr indent="-419100" lvl="4" marL="2286000" algn="l">
              <a:lnSpc>
                <a:spcPct val="100000"/>
              </a:lnSpc>
              <a:spcBef>
                <a:spcPts val="360"/>
              </a:spcBef>
              <a:spcAft>
                <a:spcPts val="0"/>
              </a:spcAft>
              <a:buClr>
                <a:srgbClr val="FFFFFF"/>
              </a:buClr>
              <a:buSzPts val="3000"/>
              <a:buChar char="▻"/>
              <a:defRPr i="1" sz="3000">
                <a:solidFill>
                  <a:srgbClr val="FFFFFF"/>
                </a:solidFill>
              </a:defRPr>
            </a:lvl5pPr>
            <a:lvl6pPr indent="-419100" lvl="5" marL="2743200" algn="l">
              <a:lnSpc>
                <a:spcPct val="100000"/>
              </a:lnSpc>
              <a:spcBef>
                <a:spcPts val="360"/>
              </a:spcBef>
              <a:spcAft>
                <a:spcPts val="0"/>
              </a:spcAft>
              <a:buClr>
                <a:srgbClr val="FFFFFF"/>
              </a:buClr>
              <a:buSzPts val="3000"/>
              <a:buChar char="▻"/>
              <a:defRPr i="1" sz="3000">
                <a:solidFill>
                  <a:srgbClr val="FFFFFF"/>
                </a:solidFill>
              </a:defRPr>
            </a:lvl6pPr>
            <a:lvl7pPr indent="-419100" lvl="6" marL="3200400" algn="l">
              <a:lnSpc>
                <a:spcPct val="100000"/>
              </a:lnSpc>
              <a:spcBef>
                <a:spcPts val="360"/>
              </a:spcBef>
              <a:spcAft>
                <a:spcPts val="0"/>
              </a:spcAft>
              <a:buClr>
                <a:srgbClr val="FFFFFF"/>
              </a:buClr>
              <a:buSzPts val="3000"/>
              <a:buChar char="▻"/>
              <a:defRPr i="1" sz="3000">
                <a:solidFill>
                  <a:srgbClr val="FFFFFF"/>
                </a:solidFill>
              </a:defRPr>
            </a:lvl7pPr>
            <a:lvl8pPr indent="-419100" lvl="7" marL="3657600" algn="l">
              <a:lnSpc>
                <a:spcPct val="100000"/>
              </a:lnSpc>
              <a:spcBef>
                <a:spcPts val="360"/>
              </a:spcBef>
              <a:spcAft>
                <a:spcPts val="0"/>
              </a:spcAft>
              <a:buClr>
                <a:srgbClr val="FFFFFF"/>
              </a:buClr>
              <a:buSzPts val="3000"/>
              <a:buChar char="▻"/>
              <a:defRPr i="1" sz="3000">
                <a:solidFill>
                  <a:srgbClr val="FFFFFF"/>
                </a:solidFill>
              </a:defRPr>
            </a:lvl8pPr>
            <a:lvl9pPr indent="-419100" lvl="8" marL="4114800" algn="l">
              <a:lnSpc>
                <a:spcPct val="100000"/>
              </a:lnSpc>
              <a:spcBef>
                <a:spcPts val="360"/>
              </a:spcBef>
              <a:spcAft>
                <a:spcPts val="0"/>
              </a:spcAft>
              <a:buClr>
                <a:srgbClr val="FFFFFF"/>
              </a:buClr>
              <a:buSzPts val="3000"/>
              <a:buChar char="▻"/>
              <a:defRPr i="1" sz="3000">
                <a:solidFill>
                  <a:srgbClr val="FFFFFF"/>
                </a:solidFill>
              </a:defRPr>
            </a:lvl9pPr>
          </a:lstStyle>
          <a:p/>
        </p:txBody>
      </p:sp>
      <p:sp>
        <p:nvSpPr>
          <p:cNvPr id="161" name="Google Shape;161;p67"/>
          <p:cNvSpPr txBox="1"/>
          <p:nvPr/>
        </p:nvSpPr>
        <p:spPr>
          <a:xfrm>
            <a:off x="286600" y="1014575"/>
            <a:ext cx="6765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1" i="0" lang="en" sz="7200" u="none" cap="none" strike="noStrike">
                <a:solidFill>
                  <a:schemeClr val="accent5"/>
                </a:solidFill>
                <a:latin typeface="Arial"/>
                <a:ea typeface="Arial"/>
                <a:cs typeface="Arial"/>
                <a:sym typeface="Arial"/>
              </a:rPr>
              <a:t>“</a:t>
            </a:r>
            <a:endParaRPr b="1" i="0" sz="7200" u="none" cap="none" strike="noStrike">
              <a:solidFill>
                <a:schemeClr val="accent5"/>
              </a:solidFill>
              <a:latin typeface="Arial"/>
              <a:ea typeface="Arial"/>
              <a:cs typeface="Arial"/>
              <a:sym typeface="Arial"/>
            </a:endParaRPr>
          </a:p>
        </p:txBody>
      </p:sp>
      <p:sp>
        <p:nvSpPr>
          <p:cNvPr id="162" name="Google Shape;162;p6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58"/>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1pPr>
            <a:lvl2pPr lvl="1"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2pPr>
            <a:lvl3pPr lvl="2"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3pPr>
            <a:lvl4pPr lvl="3"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4pPr>
            <a:lvl5pPr lvl="4"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5pPr>
            <a:lvl6pPr lvl="5"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6pPr>
            <a:lvl7pPr lvl="6"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7pPr>
            <a:lvl8pPr lvl="7"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8pPr>
            <a:lvl9pPr lvl="8"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9pPr>
          </a:lstStyle>
          <a:p/>
        </p:txBody>
      </p:sp>
      <p:sp>
        <p:nvSpPr>
          <p:cNvPr id="7" name="Google Shape;7;p58"/>
          <p:cNvSpPr txBox="1"/>
          <p:nvPr>
            <p:ph idx="1" type="body"/>
          </p:nvPr>
        </p:nvSpPr>
        <p:spPr>
          <a:xfrm>
            <a:off x="814275" y="1327350"/>
            <a:ext cx="6132600" cy="314550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100000"/>
              </a:lnSpc>
              <a:spcBef>
                <a:spcPts val="6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1pPr>
            <a:lvl2pPr indent="-381000" lvl="1" marL="9144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2pPr>
            <a:lvl3pPr indent="-381000" lvl="2" marL="13716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3pPr>
            <a:lvl4pPr indent="-381000" lvl="3" marL="18288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4pPr>
            <a:lvl5pPr indent="-381000" lvl="4" marL="22860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5pPr>
            <a:lvl6pPr indent="-381000" lvl="5" marL="27432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6pPr>
            <a:lvl7pPr indent="-381000" lvl="6" marL="32004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7pPr>
            <a:lvl8pPr indent="-381000" lvl="7" marL="36576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8pPr>
            <a:lvl9pPr indent="-381000" lvl="8" marL="4114800" marR="0" rtl="0" algn="l">
              <a:lnSpc>
                <a:spcPct val="100000"/>
              </a:lnSpc>
              <a:spcBef>
                <a:spcPts val="1000"/>
              </a:spcBef>
              <a:spcAft>
                <a:spcPts val="100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9pPr>
          </a:lstStyle>
          <a:p/>
        </p:txBody>
      </p:sp>
      <p:sp>
        <p:nvSpPr>
          <p:cNvPr id="8" name="Google Shape;8;p5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29.jpg"/><Relationship Id="rId5" Type="http://schemas.openxmlformats.org/officeDocument/2006/relationships/image" Target="../media/image3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2.gif"/><Relationship Id="rId6" Type="http://schemas.openxmlformats.org/officeDocument/2006/relationships/image" Target="../media/image27.gif"/><Relationship Id="rId7" Type="http://schemas.openxmlformats.org/officeDocument/2006/relationships/image" Target="../media/image3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4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0.gif"/><Relationship Id="rId4" Type="http://schemas.openxmlformats.org/officeDocument/2006/relationships/image" Target="../media/image38.gif"/><Relationship Id="rId5" Type="http://schemas.openxmlformats.org/officeDocument/2006/relationships/image" Target="../media/image39.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7.gif"/><Relationship Id="rId4" Type="http://schemas.openxmlformats.org/officeDocument/2006/relationships/image" Target="../media/image45.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46.gif"/><Relationship Id="rId4" Type="http://schemas.openxmlformats.org/officeDocument/2006/relationships/image" Target="../media/image51.gif"/><Relationship Id="rId5"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4.jpg"/><Relationship Id="rId4" Type="http://schemas.openxmlformats.org/officeDocument/2006/relationships/image" Target="../media/image4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43.gif"/><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50.jpg"/><Relationship Id="rId4" Type="http://schemas.openxmlformats.org/officeDocument/2006/relationships/image" Target="../media/image4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5.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3.png"/><Relationship Id="rId9" Type="http://schemas.openxmlformats.org/officeDocument/2006/relationships/image" Target="../media/image6.png"/><Relationship Id="rId5" Type="http://schemas.openxmlformats.org/officeDocument/2006/relationships/image" Target="../media/image4.jpg"/><Relationship Id="rId6" Type="http://schemas.openxmlformats.org/officeDocument/2006/relationships/image" Target="../media/image5.png"/><Relationship Id="rId7" Type="http://schemas.openxmlformats.org/officeDocument/2006/relationships/image" Target="../media/image9.png"/><Relationship Id="rId8"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3.jpg"/><Relationship Id="rId4" Type="http://schemas.openxmlformats.org/officeDocument/2006/relationships/image" Target="../media/image52.jpg"/><Relationship Id="rId5" Type="http://schemas.openxmlformats.org/officeDocument/2006/relationships/image" Target="../media/image58.jpg"/><Relationship Id="rId6" Type="http://schemas.openxmlformats.org/officeDocument/2006/relationships/image" Target="../media/image53.jpg"/><Relationship Id="rId7" Type="http://schemas.openxmlformats.org/officeDocument/2006/relationships/image" Target="../media/image5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3.jpg"/><Relationship Id="rId4" Type="http://schemas.openxmlformats.org/officeDocument/2006/relationships/image" Target="../media/image57.jpg"/><Relationship Id="rId5" Type="http://schemas.openxmlformats.org/officeDocument/2006/relationships/image" Target="../media/image56.jpg"/><Relationship Id="rId6" Type="http://schemas.openxmlformats.org/officeDocument/2006/relationships/image" Target="../media/image71.jpg"/><Relationship Id="rId7" Type="http://schemas.openxmlformats.org/officeDocument/2006/relationships/image" Target="../media/image6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3.jpg"/><Relationship Id="rId4" Type="http://schemas.openxmlformats.org/officeDocument/2006/relationships/image" Target="../media/image62.jpg"/><Relationship Id="rId5" Type="http://schemas.openxmlformats.org/officeDocument/2006/relationships/image" Target="../media/image61.jpg"/><Relationship Id="rId6" Type="http://schemas.openxmlformats.org/officeDocument/2006/relationships/image" Target="../media/image59.jpg"/><Relationship Id="rId7" Type="http://schemas.openxmlformats.org/officeDocument/2006/relationships/image" Target="../media/image7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3.jpg"/><Relationship Id="rId4" Type="http://schemas.openxmlformats.org/officeDocument/2006/relationships/image" Target="../media/image67.jpg"/><Relationship Id="rId5" Type="http://schemas.openxmlformats.org/officeDocument/2006/relationships/image" Target="../media/image63.jpg"/><Relationship Id="rId6" Type="http://schemas.openxmlformats.org/officeDocument/2006/relationships/image" Target="../media/image64.jpg"/><Relationship Id="rId7" Type="http://schemas.openxmlformats.org/officeDocument/2006/relationships/image" Target="../media/image6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3.jpg"/><Relationship Id="rId4" Type="http://schemas.openxmlformats.org/officeDocument/2006/relationships/image" Target="../media/image65.jpg"/><Relationship Id="rId5" Type="http://schemas.openxmlformats.org/officeDocument/2006/relationships/image" Target="../media/image68.jpg"/><Relationship Id="rId6" Type="http://schemas.openxmlformats.org/officeDocument/2006/relationships/image" Target="../media/image72.jpg"/><Relationship Id="rId7" Type="http://schemas.openxmlformats.org/officeDocument/2006/relationships/image" Target="../media/image6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3.jpg"/><Relationship Id="rId4" Type="http://schemas.openxmlformats.org/officeDocument/2006/relationships/image" Target="../media/image93.jpg"/><Relationship Id="rId5" Type="http://schemas.openxmlformats.org/officeDocument/2006/relationships/image" Target="../media/image70.jpg"/><Relationship Id="rId6" Type="http://schemas.openxmlformats.org/officeDocument/2006/relationships/image" Target="../media/image75.jpg"/><Relationship Id="rId7" Type="http://schemas.openxmlformats.org/officeDocument/2006/relationships/image" Target="../media/image7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3.jpg"/><Relationship Id="rId4" Type="http://schemas.openxmlformats.org/officeDocument/2006/relationships/image" Target="../media/image73.jpg"/><Relationship Id="rId5" Type="http://schemas.openxmlformats.org/officeDocument/2006/relationships/image" Target="../media/image79.jpg"/><Relationship Id="rId6" Type="http://schemas.openxmlformats.org/officeDocument/2006/relationships/image" Target="../media/image78.jpg"/><Relationship Id="rId7" Type="http://schemas.openxmlformats.org/officeDocument/2006/relationships/image" Target="../media/image7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8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3.jpg"/><Relationship Id="rId4" Type="http://schemas.openxmlformats.org/officeDocument/2006/relationships/image" Target="../media/image8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83.jpg"/><Relationship Id="rId4" Type="http://schemas.openxmlformats.org/officeDocument/2006/relationships/image" Target="../media/image81.jpg"/><Relationship Id="rId5" Type="http://schemas.openxmlformats.org/officeDocument/2006/relationships/image" Target="../media/image89.jpg"/><Relationship Id="rId6" Type="http://schemas.openxmlformats.org/officeDocument/2006/relationships/image" Target="../media/image87.jpg"/><Relationship Id="rId7" Type="http://schemas.openxmlformats.org/officeDocument/2006/relationships/image" Target="../media/image2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85.jpg"/><Relationship Id="rId4" Type="http://schemas.openxmlformats.org/officeDocument/2006/relationships/image" Target="../media/image23.jpg"/><Relationship Id="rId5" Type="http://schemas.openxmlformats.org/officeDocument/2006/relationships/image" Target="../media/image8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23.jpg"/><Relationship Id="rId4" Type="http://schemas.openxmlformats.org/officeDocument/2006/relationships/image" Target="../media/image94.jpg"/><Relationship Id="rId5" Type="http://schemas.openxmlformats.org/officeDocument/2006/relationships/image" Target="../media/image95.png"/><Relationship Id="rId6" Type="http://schemas.openxmlformats.org/officeDocument/2006/relationships/image" Target="../media/image88.png"/><Relationship Id="rId7" Type="http://schemas.openxmlformats.org/officeDocument/2006/relationships/image" Target="../media/image8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3.jpg"/><Relationship Id="rId4" Type="http://schemas.openxmlformats.org/officeDocument/2006/relationships/image" Target="../media/image90.jpg"/><Relationship Id="rId5" Type="http://schemas.openxmlformats.org/officeDocument/2006/relationships/image" Target="../media/image92.png"/><Relationship Id="rId6" Type="http://schemas.openxmlformats.org/officeDocument/2006/relationships/image" Target="../media/image91.png"/><Relationship Id="rId7" Type="http://schemas.openxmlformats.org/officeDocument/2006/relationships/image" Target="../media/image1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23.jpg"/><Relationship Id="rId4" Type="http://schemas.openxmlformats.org/officeDocument/2006/relationships/image" Target="../media/image98.jpg"/><Relationship Id="rId5" Type="http://schemas.openxmlformats.org/officeDocument/2006/relationships/image" Target="../media/image105.png"/><Relationship Id="rId6" Type="http://schemas.openxmlformats.org/officeDocument/2006/relationships/image" Target="../media/image100.png"/><Relationship Id="rId7" Type="http://schemas.openxmlformats.org/officeDocument/2006/relationships/image" Target="../media/image9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2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97.jpg"/><Relationship Id="rId4" Type="http://schemas.openxmlformats.org/officeDocument/2006/relationships/image" Target="../media/image23.jpg"/><Relationship Id="rId5" Type="http://schemas.openxmlformats.org/officeDocument/2006/relationships/image" Target="../media/image9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23.jpg"/><Relationship Id="rId4" Type="http://schemas.openxmlformats.org/officeDocument/2006/relationships/image" Target="../media/image108.jpg"/><Relationship Id="rId5" Type="http://schemas.openxmlformats.org/officeDocument/2006/relationships/image" Target="../media/image103.png"/><Relationship Id="rId6" Type="http://schemas.openxmlformats.org/officeDocument/2006/relationships/image" Target="../media/image102.png"/><Relationship Id="rId7" Type="http://schemas.openxmlformats.org/officeDocument/2006/relationships/image" Target="../media/image1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5.png"/><Relationship Id="rId10" Type="http://schemas.openxmlformats.org/officeDocument/2006/relationships/image" Target="../media/image26.png"/><Relationship Id="rId9"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image" Target="../media/image25.png"/><Relationship Id="rId8"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23.jpg"/><Relationship Id="rId4" Type="http://schemas.openxmlformats.org/officeDocument/2006/relationships/image" Target="../media/image112.jp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image" Target="../media/image1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23.jpg"/><Relationship Id="rId4" Type="http://schemas.openxmlformats.org/officeDocument/2006/relationships/image" Target="../media/image114.jpg"/><Relationship Id="rId5" Type="http://schemas.openxmlformats.org/officeDocument/2006/relationships/image" Target="../media/image109.png"/><Relationship Id="rId6" Type="http://schemas.openxmlformats.org/officeDocument/2006/relationships/image" Target="../media/image104.png"/><Relationship Id="rId7" Type="http://schemas.openxmlformats.org/officeDocument/2006/relationships/image" Target="../media/image1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23.jpg"/><Relationship Id="rId4" Type="http://schemas.openxmlformats.org/officeDocument/2006/relationships/image" Target="../media/image52.jpg"/><Relationship Id="rId5" Type="http://schemas.openxmlformats.org/officeDocument/2006/relationships/image" Target="../media/image58.jpg"/><Relationship Id="rId6" Type="http://schemas.openxmlformats.org/officeDocument/2006/relationships/image" Target="../media/image53.jpg"/><Relationship Id="rId7" Type="http://schemas.openxmlformats.org/officeDocument/2006/relationships/image" Target="../media/image5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117.png"/><Relationship Id="rId4" Type="http://schemas.openxmlformats.org/officeDocument/2006/relationships/image" Target="../media/image118.png"/><Relationship Id="rId9" Type="http://schemas.openxmlformats.org/officeDocument/2006/relationships/image" Target="../media/image23.jpg"/><Relationship Id="rId5" Type="http://schemas.openxmlformats.org/officeDocument/2006/relationships/image" Target="../media/image115.png"/><Relationship Id="rId6" Type="http://schemas.openxmlformats.org/officeDocument/2006/relationships/image" Target="../media/image123.png"/><Relationship Id="rId7" Type="http://schemas.openxmlformats.org/officeDocument/2006/relationships/image" Target="../media/image119.png"/><Relationship Id="rId8" Type="http://schemas.openxmlformats.org/officeDocument/2006/relationships/image" Target="../media/image11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23.jpg"/></Relationships>
</file>

<file path=ppt/slides/_rels/slide55.xml.rels><?xml version="1.0" encoding="UTF-8" standalone="yes"?><Relationships xmlns="http://schemas.openxmlformats.org/package/2006/relationships"><Relationship Id="rId20" Type="http://schemas.openxmlformats.org/officeDocument/2006/relationships/image" Target="../media/image141.png"/><Relationship Id="rId11" Type="http://schemas.openxmlformats.org/officeDocument/2006/relationships/image" Target="../media/image133.png"/><Relationship Id="rId10" Type="http://schemas.openxmlformats.org/officeDocument/2006/relationships/image" Target="../media/image122.png"/><Relationship Id="rId21" Type="http://schemas.openxmlformats.org/officeDocument/2006/relationships/image" Target="../media/image140.png"/><Relationship Id="rId13" Type="http://schemas.openxmlformats.org/officeDocument/2006/relationships/image" Target="../media/image125.png"/><Relationship Id="rId12" Type="http://schemas.openxmlformats.org/officeDocument/2006/relationships/image" Target="../media/image121.png"/><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23.jpg"/><Relationship Id="rId4" Type="http://schemas.openxmlformats.org/officeDocument/2006/relationships/image" Target="../media/image120.png"/><Relationship Id="rId9" Type="http://schemas.openxmlformats.org/officeDocument/2006/relationships/image" Target="../media/image131.png"/><Relationship Id="rId15" Type="http://schemas.openxmlformats.org/officeDocument/2006/relationships/image" Target="../media/image130.png"/><Relationship Id="rId14" Type="http://schemas.openxmlformats.org/officeDocument/2006/relationships/image" Target="../media/image127.png"/><Relationship Id="rId17" Type="http://schemas.openxmlformats.org/officeDocument/2006/relationships/image" Target="../media/image126.png"/><Relationship Id="rId16" Type="http://schemas.openxmlformats.org/officeDocument/2006/relationships/image" Target="../media/image132.png"/><Relationship Id="rId5" Type="http://schemas.openxmlformats.org/officeDocument/2006/relationships/image" Target="../media/image128.png"/><Relationship Id="rId19" Type="http://schemas.openxmlformats.org/officeDocument/2006/relationships/image" Target="../media/image143.png"/><Relationship Id="rId6" Type="http://schemas.openxmlformats.org/officeDocument/2006/relationships/image" Target="../media/image134.png"/><Relationship Id="rId18" Type="http://schemas.openxmlformats.org/officeDocument/2006/relationships/image" Target="../media/image136.png"/><Relationship Id="rId7" Type="http://schemas.openxmlformats.org/officeDocument/2006/relationships/image" Target="../media/image129.png"/><Relationship Id="rId8" Type="http://schemas.openxmlformats.org/officeDocument/2006/relationships/image" Target="../media/image124.png"/></Relationships>
</file>

<file path=ppt/slides/_rels/slide56.xml.rels><?xml version="1.0" encoding="UTF-8" standalone="yes"?><Relationships xmlns="http://schemas.openxmlformats.org/package/2006/relationships"><Relationship Id="rId11" Type="http://schemas.openxmlformats.org/officeDocument/2006/relationships/image" Target="../media/image151.png"/><Relationship Id="rId10" Type="http://schemas.openxmlformats.org/officeDocument/2006/relationships/image" Target="../media/image161.png"/><Relationship Id="rId12" Type="http://schemas.openxmlformats.org/officeDocument/2006/relationships/image" Target="../media/image152.png"/><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23.jpg"/><Relationship Id="rId4" Type="http://schemas.openxmlformats.org/officeDocument/2006/relationships/image" Target="../media/image147.png"/><Relationship Id="rId9" Type="http://schemas.openxmlformats.org/officeDocument/2006/relationships/image" Target="../media/image149.png"/><Relationship Id="rId5" Type="http://schemas.openxmlformats.org/officeDocument/2006/relationships/image" Target="../media/image142.png"/><Relationship Id="rId6" Type="http://schemas.openxmlformats.org/officeDocument/2006/relationships/image" Target="../media/image144.png"/><Relationship Id="rId7" Type="http://schemas.openxmlformats.org/officeDocument/2006/relationships/image" Target="../media/image150.png"/><Relationship Id="rId8" Type="http://schemas.openxmlformats.org/officeDocument/2006/relationships/image" Target="../media/image1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23.jpg"/><Relationship Id="rId4" Type="http://schemas.openxmlformats.org/officeDocument/2006/relationships/image" Target="../media/image135.png"/><Relationship Id="rId5" Type="http://schemas.openxmlformats.org/officeDocument/2006/relationships/image" Target="../media/image1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23.jpg"/><Relationship Id="rId4" Type="http://schemas.openxmlformats.org/officeDocument/2006/relationships/image" Target="../media/image138.png"/><Relationship Id="rId5" Type="http://schemas.openxmlformats.org/officeDocument/2006/relationships/image" Target="../media/image139.png"/><Relationship Id="rId6" Type="http://schemas.openxmlformats.org/officeDocument/2006/relationships/image" Target="../media/image146.png"/><Relationship Id="rId7" Type="http://schemas.openxmlformats.org/officeDocument/2006/relationships/image" Target="../media/image1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1.jpg"/><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23.jpg"/><Relationship Id="rId4" Type="http://schemas.openxmlformats.org/officeDocument/2006/relationships/image" Target="../media/image169.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23.jpg"/><Relationship Id="rId4" Type="http://schemas.openxmlformats.org/officeDocument/2006/relationships/image" Target="../media/image173.jpg"/><Relationship Id="rId5" Type="http://schemas.openxmlformats.org/officeDocument/2006/relationships/image" Target="../media/image174.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23.jpg"/><Relationship Id="rId4" Type="http://schemas.openxmlformats.org/officeDocument/2006/relationships/image" Target="../media/image180.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23.jpg"/><Relationship Id="rId4" Type="http://schemas.openxmlformats.org/officeDocument/2006/relationships/image" Target="../media/image157.png"/><Relationship Id="rId5" Type="http://schemas.openxmlformats.org/officeDocument/2006/relationships/image" Target="../media/image160.png"/><Relationship Id="rId6" Type="http://schemas.openxmlformats.org/officeDocument/2006/relationships/image" Target="../media/image171.png"/><Relationship Id="rId7" Type="http://schemas.openxmlformats.org/officeDocument/2006/relationships/image" Target="../media/image17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23.jpg"/><Relationship Id="rId4" Type="http://schemas.openxmlformats.org/officeDocument/2006/relationships/image" Target="../media/image1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23.jpg"/><Relationship Id="rId4" Type="http://schemas.openxmlformats.org/officeDocument/2006/relationships/image" Target="../media/image155.png"/><Relationship Id="rId5" Type="http://schemas.openxmlformats.org/officeDocument/2006/relationships/image" Target="../media/image16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23.jpg"/><Relationship Id="rId4" Type="http://schemas.openxmlformats.org/officeDocument/2006/relationships/image" Target="../media/image154.png"/><Relationship Id="rId5" Type="http://schemas.openxmlformats.org/officeDocument/2006/relationships/image" Target="../media/image158.png"/><Relationship Id="rId6" Type="http://schemas.openxmlformats.org/officeDocument/2006/relationships/image" Target="../media/image1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2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162.png"/><Relationship Id="rId4" Type="http://schemas.openxmlformats.org/officeDocument/2006/relationships/image" Target="../media/image1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164.png"/><Relationship Id="rId4" Type="http://schemas.openxmlformats.org/officeDocument/2006/relationships/image" Target="../media/image1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3.jpg"/><Relationship Id="rId4" Type="http://schemas.openxmlformats.org/officeDocument/2006/relationships/image" Target="../media/image24.png"/><Relationship Id="rId5" Type="http://schemas.openxmlformats.org/officeDocument/2006/relationships/image" Target="../media/image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166.png"/><Relationship Id="rId4" Type="http://schemas.openxmlformats.org/officeDocument/2006/relationships/image" Target="../media/image15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165.png"/><Relationship Id="rId4" Type="http://schemas.openxmlformats.org/officeDocument/2006/relationships/image" Target="../media/image15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167.png"/><Relationship Id="rId4" Type="http://schemas.openxmlformats.org/officeDocument/2006/relationships/image" Target="../media/image15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168.png"/><Relationship Id="rId4" Type="http://schemas.openxmlformats.org/officeDocument/2006/relationships/image" Target="../media/image15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170.png"/><Relationship Id="rId4" Type="http://schemas.openxmlformats.org/officeDocument/2006/relationships/image" Target="../media/image15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2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23.jpg"/><Relationship Id="rId4" Type="http://schemas.openxmlformats.org/officeDocument/2006/relationships/image" Target="../media/image185.jpg"/><Relationship Id="rId5" Type="http://schemas.openxmlformats.org/officeDocument/2006/relationships/image" Target="../media/image182.jpg"/><Relationship Id="rId6" Type="http://schemas.openxmlformats.org/officeDocument/2006/relationships/image" Target="../media/image183.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175.jpg"/><Relationship Id="rId4" Type="http://schemas.openxmlformats.org/officeDocument/2006/relationships/image" Target="../media/image177.jpg"/><Relationship Id="rId5" Type="http://schemas.openxmlformats.org/officeDocument/2006/relationships/image" Target="../media/image176.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179.png"/><Relationship Id="rId4" Type="http://schemas.openxmlformats.org/officeDocument/2006/relationships/image" Target="../media/image1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159.png"/><Relationship Id="rId4" Type="http://schemas.openxmlformats.org/officeDocument/2006/relationships/image" Target="../media/image178.jpg"/><Relationship Id="rId5" Type="http://schemas.openxmlformats.org/officeDocument/2006/relationships/image" Target="../media/image181.jpg"/><Relationship Id="rId6" Type="http://schemas.openxmlformats.org/officeDocument/2006/relationships/image" Target="../media/image184.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159.png"/><Relationship Id="rId4" Type="http://schemas.openxmlformats.org/officeDocument/2006/relationships/image" Target="../media/image186.png"/><Relationship Id="rId5" Type="http://schemas.openxmlformats.org/officeDocument/2006/relationships/image" Target="../media/image18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15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0.jp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
          <p:cNvSpPr txBox="1"/>
          <p:nvPr>
            <p:ph type="ctrTitle"/>
          </p:nvPr>
        </p:nvSpPr>
        <p:spPr>
          <a:xfrm>
            <a:off x="685800" y="1090750"/>
            <a:ext cx="5367900" cy="296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RECAP OF THE WORK DONE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0"/>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CREATION OF FROZEN MODEL &amp; OL LAYER</a:t>
            </a:r>
            <a:endParaRPr/>
          </a:p>
        </p:txBody>
      </p:sp>
      <p:pic>
        <p:nvPicPr>
          <p:cNvPr id="344" name="Google Shape;344;p10"/>
          <p:cNvPicPr preferRelativeResize="0"/>
          <p:nvPr/>
        </p:nvPicPr>
        <p:blipFill rotWithShape="1">
          <a:blip r:embed="rId3">
            <a:alphaModFix/>
          </a:blip>
          <a:srcRect b="0" l="0" r="0" t="0"/>
          <a:stretch/>
        </p:blipFill>
        <p:spPr>
          <a:xfrm>
            <a:off x="5682174" y="516987"/>
            <a:ext cx="483900" cy="517376"/>
          </a:xfrm>
          <a:prstGeom prst="rect">
            <a:avLst/>
          </a:prstGeom>
          <a:noFill/>
          <a:ln>
            <a:noFill/>
          </a:ln>
        </p:spPr>
      </p:pic>
      <p:grpSp>
        <p:nvGrpSpPr>
          <p:cNvPr id="345" name="Google Shape;345;p10"/>
          <p:cNvGrpSpPr/>
          <p:nvPr/>
        </p:nvGrpSpPr>
        <p:grpSpPr>
          <a:xfrm>
            <a:off x="160737" y="521692"/>
            <a:ext cx="647849" cy="481724"/>
            <a:chOff x="5247525" y="3007275"/>
            <a:chExt cx="517575" cy="384825"/>
          </a:xfrm>
        </p:grpSpPr>
        <p:sp>
          <p:nvSpPr>
            <p:cNvPr id="346" name="Google Shape;346;p10"/>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0"/>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48" name="Google Shape;348;p10"/>
          <p:cNvPicPr preferRelativeResize="0"/>
          <p:nvPr/>
        </p:nvPicPr>
        <p:blipFill rotWithShape="1">
          <a:blip r:embed="rId4">
            <a:alphaModFix/>
          </a:blip>
          <a:srcRect b="0" l="0" r="0" t="0"/>
          <a:stretch/>
        </p:blipFill>
        <p:spPr>
          <a:xfrm>
            <a:off x="2121674" y="2621225"/>
            <a:ext cx="3783450" cy="2276025"/>
          </a:xfrm>
          <a:prstGeom prst="rect">
            <a:avLst/>
          </a:prstGeom>
          <a:noFill/>
          <a:ln>
            <a:noFill/>
          </a:ln>
        </p:spPr>
      </p:pic>
      <p:sp>
        <p:nvSpPr>
          <p:cNvPr id="349" name="Google Shape;349;p10"/>
          <p:cNvSpPr txBox="1"/>
          <p:nvPr>
            <p:ph idx="1" type="body"/>
          </p:nvPr>
        </p:nvSpPr>
        <p:spPr>
          <a:xfrm>
            <a:off x="239425" y="1422000"/>
            <a:ext cx="8514000" cy="93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lang="en"/>
              <a:t>The idea is to split the keras model in two parts. The Frozen model and the OL layer (last layer)</a:t>
            </a:r>
            <a:endParaRPr/>
          </a:p>
          <a:p>
            <a:pPr indent="0" lvl="0" marL="0" rtl="0" algn="l">
              <a:lnSpc>
                <a:spcPct val="100000"/>
              </a:lnSpc>
              <a:spcBef>
                <a:spcPts val="1000"/>
              </a:spcBef>
              <a:spcAft>
                <a:spcPts val="0"/>
              </a:spcAft>
              <a:buSzPts val="1800"/>
              <a:buNone/>
            </a:pPr>
            <a:br>
              <a:rPr lang="en"/>
            </a:br>
            <a:endParaRPr/>
          </a:p>
          <a:p>
            <a:pPr indent="0" lvl="0" marL="0" rtl="0" algn="l">
              <a:lnSpc>
                <a:spcPct val="100000"/>
              </a:lnSpc>
              <a:spcBef>
                <a:spcPts val="1000"/>
              </a:spcBef>
              <a:spcAft>
                <a:spcPts val="1000"/>
              </a:spcAft>
              <a:buSzPts val="1800"/>
              <a:buNone/>
            </a:pPr>
            <a:r>
              <a:t/>
            </a:r>
            <a:endParaRPr b="1" sz="1900">
              <a:solidFill>
                <a:schemeClr val="accent5"/>
              </a:solidFill>
            </a:endParaRPr>
          </a:p>
        </p:txBody>
      </p:sp>
      <p:pic>
        <p:nvPicPr>
          <p:cNvPr id="350" name="Google Shape;350;p10"/>
          <p:cNvPicPr preferRelativeResize="0"/>
          <p:nvPr/>
        </p:nvPicPr>
        <p:blipFill rotWithShape="1">
          <a:blip r:embed="rId5">
            <a:alphaModFix/>
          </a:blip>
          <a:srcRect b="0" l="0" r="0" t="0"/>
          <a:stretch/>
        </p:blipFill>
        <p:spPr>
          <a:xfrm>
            <a:off x="2121675" y="2621225"/>
            <a:ext cx="4408273" cy="2276025"/>
          </a:xfrm>
          <a:prstGeom prst="rect">
            <a:avLst/>
          </a:prstGeom>
          <a:noFill/>
          <a:ln>
            <a:noFill/>
          </a:ln>
        </p:spPr>
      </p:pic>
      <p:sp>
        <p:nvSpPr>
          <p:cNvPr id="351" name="Google Shape;351;p10"/>
          <p:cNvSpPr/>
          <p:nvPr/>
        </p:nvSpPr>
        <p:spPr>
          <a:xfrm>
            <a:off x="2044875" y="2472625"/>
            <a:ext cx="2827500" cy="2556000"/>
          </a:xfrm>
          <a:prstGeom prst="roundRect">
            <a:avLst>
              <a:gd fmla="val 16667" name="adj"/>
            </a:avLst>
          </a:prstGeom>
          <a:noFill/>
          <a:ln cap="flat" cmpd="sng" w="285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0"/>
          <p:cNvSpPr/>
          <p:nvPr/>
        </p:nvSpPr>
        <p:spPr>
          <a:xfrm>
            <a:off x="5153925" y="2545675"/>
            <a:ext cx="1512900" cy="2232600"/>
          </a:xfrm>
          <a:prstGeom prst="roundRect">
            <a:avLst>
              <a:gd fmla="val 16667" name="adj"/>
            </a:avLst>
          </a:prstGeom>
          <a:noFill/>
          <a:ln cap="flat" cmpd="sng" w="285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0"/>
          <p:cNvSpPr txBox="1"/>
          <p:nvPr/>
        </p:nvSpPr>
        <p:spPr>
          <a:xfrm>
            <a:off x="160725" y="3620250"/>
            <a:ext cx="1888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Condensed Light"/>
                <a:ea typeface="Roboto Condensed Light"/>
                <a:cs typeface="Roboto Condensed Light"/>
                <a:sym typeface="Roboto Condensed Light"/>
              </a:rPr>
              <a:t>Save this part as a keras model -&gt; model.h5</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354" name="Google Shape;354;p10"/>
          <p:cNvSpPr txBox="1"/>
          <p:nvPr/>
        </p:nvSpPr>
        <p:spPr>
          <a:xfrm>
            <a:off x="6833400" y="3167525"/>
            <a:ext cx="21495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Condensed Light"/>
                <a:ea typeface="Roboto Condensed Light"/>
                <a:cs typeface="Roboto Condensed Light"/>
                <a:sym typeface="Roboto Condensed Light"/>
              </a:rPr>
              <a:t>Save this part as a matrix and array  write file -&gt; layer_weights.h</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355" name="Google Shape;355;p10"/>
          <p:cNvSpPr txBox="1"/>
          <p:nvPr>
            <p:ph idx="1" type="body"/>
          </p:nvPr>
        </p:nvSpPr>
        <p:spPr>
          <a:xfrm>
            <a:off x="239425" y="1422000"/>
            <a:ext cx="8514000" cy="93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lang="en"/>
              <a:t>The model.h5 allows me to make easy prediction with X-CUBE-AI </a:t>
            </a:r>
            <a:endParaRPr/>
          </a:p>
          <a:p>
            <a:pPr indent="0" lvl="0" marL="0" rtl="0" algn="l">
              <a:lnSpc>
                <a:spcPct val="100000"/>
              </a:lnSpc>
              <a:spcBef>
                <a:spcPts val="1000"/>
              </a:spcBef>
              <a:spcAft>
                <a:spcPts val="0"/>
              </a:spcAft>
              <a:buSzPts val="1800"/>
              <a:buNone/>
            </a:pPr>
            <a:r>
              <a:rPr lang="en"/>
              <a:t>The matrix and array stored in this way allow me to modify manually each weight easily</a:t>
            </a:r>
            <a:endParaRPr/>
          </a:p>
          <a:p>
            <a:pPr indent="0" lvl="0" marL="0" rtl="0" algn="l">
              <a:lnSpc>
                <a:spcPct val="100000"/>
              </a:lnSpc>
              <a:spcBef>
                <a:spcPts val="1000"/>
              </a:spcBef>
              <a:spcAft>
                <a:spcPts val="0"/>
              </a:spcAft>
              <a:buSzPts val="1800"/>
              <a:buNone/>
            </a:pPr>
            <a:br>
              <a:rPr lang="en"/>
            </a:br>
            <a:endParaRPr/>
          </a:p>
          <a:p>
            <a:pPr indent="0" lvl="0" marL="0" rtl="0" algn="l">
              <a:lnSpc>
                <a:spcPct val="100000"/>
              </a:lnSpc>
              <a:spcBef>
                <a:spcPts val="1000"/>
              </a:spcBef>
              <a:spcAft>
                <a:spcPts val="1000"/>
              </a:spcAft>
              <a:buSzPts val="1800"/>
              <a:buNone/>
            </a:pPr>
            <a:r>
              <a:t/>
            </a:r>
            <a:endParaRPr b="1" sz="1900">
              <a:solidFill>
                <a:schemeClr val="accent5"/>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200"/>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par>
                                <p:cTn fill="hold" nodeType="withEffect" presetClass="exit" presetID="10" presetSubtype="0">
                                  <p:stCondLst>
                                    <p:cond delay="0"/>
                                  </p:stCondLst>
                                  <p:childTnLst>
                                    <p:animEffect filter="fade" transition="out">
                                      <p:cBhvr>
                                        <p:cTn dur="1000"/>
                                        <p:tgtEl>
                                          <p:spTgt spid="349"/>
                                        </p:tgtEl>
                                      </p:cBhvr>
                                    </p:animEffect>
                                    <p:set>
                                      <p:cBhvr>
                                        <p:cTn dur="1" fill="hold">
                                          <p:stCondLst>
                                            <p:cond delay="1000"/>
                                          </p:stCondLst>
                                        </p:cTn>
                                        <p:tgtEl>
                                          <p:spTgt spid="3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11"/>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STRUCTURE OF OL LAYER</a:t>
            </a:r>
            <a:endParaRPr/>
          </a:p>
        </p:txBody>
      </p:sp>
      <p:sp>
        <p:nvSpPr>
          <p:cNvPr id="361" name="Google Shape;361;p11"/>
          <p:cNvSpPr txBox="1"/>
          <p:nvPr>
            <p:ph idx="12" type="sldNum"/>
          </p:nvPr>
        </p:nvSpPr>
        <p:spPr>
          <a:xfrm>
            <a:off x="6063128" y="4427590"/>
            <a:ext cx="1208700" cy="256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362" name="Google Shape;362;p11"/>
          <p:cNvSpPr/>
          <p:nvPr/>
        </p:nvSpPr>
        <p:spPr>
          <a:xfrm>
            <a:off x="3714193" y="2041925"/>
            <a:ext cx="550500" cy="2441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1"/>
          <p:cNvSpPr/>
          <p:nvPr/>
        </p:nvSpPr>
        <p:spPr>
          <a:xfrm>
            <a:off x="3841232" y="2149192"/>
            <a:ext cx="296100" cy="29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1"/>
          <p:cNvSpPr/>
          <p:nvPr/>
        </p:nvSpPr>
        <p:spPr>
          <a:xfrm>
            <a:off x="3841232" y="2474051"/>
            <a:ext cx="296100" cy="29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1"/>
          <p:cNvSpPr/>
          <p:nvPr/>
        </p:nvSpPr>
        <p:spPr>
          <a:xfrm>
            <a:off x="3841232" y="2798910"/>
            <a:ext cx="296100" cy="29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1"/>
          <p:cNvSpPr/>
          <p:nvPr/>
        </p:nvSpPr>
        <p:spPr>
          <a:xfrm>
            <a:off x="3841232" y="3123769"/>
            <a:ext cx="296100" cy="29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1"/>
          <p:cNvSpPr/>
          <p:nvPr/>
        </p:nvSpPr>
        <p:spPr>
          <a:xfrm>
            <a:off x="3841232" y="3448628"/>
            <a:ext cx="296100" cy="29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1"/>
          <p:cNvSpPr/>
          <p:nvPr/>
        </p:nvSpPr>
        <p:spPr>
          <a:xfrm>
            <a:off x="3841232" y="3773487"/>
            <a:ext cx="296100" cy="29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1"/>
          <p:cNvSpPr/>
          <p:nvPr/>
        </p:nvSpPr>
        <p:spPr>
          <a:xfrm>
            <a:off x="3841232" y="4098346"/>
            <a:ext cx="296100" cy="29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1"/>
          <p:cNvSpPr txBox="1"/>
          <p:nvPr/>
        </p:nvSpPr>
        <p:spPr>
          <a:xfrm>
            <a:off x="4250382" y="3084280"/>
            <a:ext cx="737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Condensed"/>
                <a:ea typeface="Roboto Condensed"/>
                <a:cs typeface="Roboto Condensed"/>
                <a:sym typeface="Roboto Condensed"/>
              </a:rPr>
              <a:t>+</a:t>
            </a:r>
            <a:endParaRPr b="1" i="0" sz="1800" u="none" cap="none" strike="noStrike">
              <a:solidFill>
                <a:srgbClr val="000000"/>
              </a:solidFill>
              <a:latin typeface="Roboto Condensed"/>
              <a:ea typeface="Roboto Condensed"/>
              <a:cs typeface="Roboto Condensed"/>
              <a:sym typeface="Roboto Condensed"/>
            </a:endParaRPr>
          </a:p>
        </p:txBody>
      </p:sp>
      <p:sp>
        <p:nvSpPr>
          <p:cNvPr id="371" name="Google Shape;371;p11"/>
          <p:cNvSpPr txBox="1"/>
          <p:nvPr/>
        </p:nvSpPr>
        <p:spPr>
          <a:xfrm>
            <a:off x="5126199" y="3091126"/>
            <a:ext cx="737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Condensed"/>
                <a:ea typeface="Roboto Condensed"/>
                <a:cs typeface="Roboto Condensed"/>
                <a:sym typeface="Roboto Condensed"/>
              </a:rPr>
              <a:t>=</a:t>
            </a:r>
            <a:endParaRPr b="1" i="0" sz="1800" u="none" cap="none" strike="noStrike">
              <a:solidFill>
                <a:srgbClr val="000000"/>
              </a:solidFill>
              <a:latin typeface="Roboto Condensed"/>
              <a:ea typeface="Roboto Condensed"/>
              <a:cs typeface="Roboto Condensed"/>
              <a:sym typeface="Roboto Condensed"/>
            </a:endParaRPr>
          </a:p>
        </p:txBody>
      </p:sp>
      <p:sp>
        <p:nvSpPr>
          <p:cNvPr id="372" name="Google Shape;372;p11"/>
          <p:cNvSpPr txBox="1"/>
          <p:nvPr/>
        </p:nvSpPr>
        <p:spPr>
          <a:xfrm>
            <a:off x="366141" y="2440274"/>
            <a:ext cx="415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Condensed"/>
                <a:ea typeface="Roboto Condensed"/>
                <a:cs typeface="Roboto Condensed"/>
                <a:sym typeface="Roboto Condensed"/>
              </a:rPr>
              <a:t>W</a:t>
            </a:r>
            <a:r>
              <a:rPr b="1" baseline="-25000" i="0" lang="en" sz="1200" u="none" cap="none" strike="noStrike">
                <a:solidFill>
                  <a:srgbClr val="000000"/>
                </a:solidFill>
                <a:latin typeface="Roboto Condensed"/>
                <a:ea typeface="Roboto Condensed"/>
                <a:cs typeface="Roboto Condensed"/>
                <a:sym typeface="Roboto Condensed"/>
              </a:rPr>
              <a:t>0,0        </a:t>
            </a:r>
            <a:endParaRPr b="1" baseline="30000" i="0" sz="1200" u="none" cap="none" strike="noStrike">
              <a:solidFill>
                <a:srgbClr val="000000"/>
              </a:solidFill>
              <a:latin typeface="Roboto Condensed"/>
              <a:ea typeface="Roboto Condensed"/>
              <a:cs typeface="Roboto Condensed"/>
              <a:sym typeface="Roboto Condensed"/>
            </a:endParaRPr>
          </a:p>
        </p:txBody>
      </p:sp>
      <p:sp>
        <p:nvSpPr>
          <p:cNvPr id="373" name="Google Shape;373;p11"/>
          <p:cNvSpPr txBox="1"/>
          <p:nvPr/>
        </p:nvSpPr>
        <p:spPr>
          <a:xfrm>
            <a:off x="366141" y="3472654"/>
            <a:ext cx="415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Condensed"/>
                <a:ea typeface="Roboto Condensed"/>
                <a:cs typeface="Roboto Condensed"/>
                <a:sym typeface="Roboto Condensed"/>
              </a:rPr>
              <a:t>W</a:t>
            </a:r>
            <a:r>
              <a:rPr b="1" baseline="-25000" i="0" lang="en" sz="1200" u="none" cap="none" strike="noStrike">
                <a:solidFill>
                  <a:srgbClr val="000000"/>
                </a:solidFill>
                <a:latin typeface="Roboto Condensed"/>
                <a:ea typeface="Roboto Condensed"/>
                <a:cs typeface="Roboto Condensed"/>
                <a:sym typeface="Roboto Condensed"/>
              </a:rPr>
              <a:t>3,0        </a:t>
            </a:r>
            <a:endParaRPr b="1" baseline="30000" i="0" sz="1200" u="none" cap="none" strike="noStrike">
              <a:solidFill>
                <a:srgbClr val="000000"/>
              </a:solidFill>
              <a:latin typeface="Roboto Condensed"/>
              <a:ea typeface="Roboto Condensed"/>
              <a:cs typeface="Roboto Condensed"/>
              <a:sym typeface="Roboto Condensed"/>
            </a:endParaRPr>
          </a:p>
        </p:txBody>
      </p:sp>
      <p:sp>
        <p:nvSpPr>
          <p:cNvPr id="374" name="Google Shape;374;p11"/>
          <p:cNvSpPr txBox="1"/>
          <p:nvPr/>
        </p:nvSpPr>
        <p:spPr>
          <a:xfrm>
            <a:off x="366141" y="2784401"/>
            <a:ext cx="415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Condensed"/>
                <a:ea typeface="Roboto Condensed"/>
                <a:cs typeface="Roboto Condensed"/>
                <a:sym typeface="Roboto Condensed"/>
              </a:rPr>
              <a:t>W</a:t>
            </a:r>
            <a:r>
              <a:rPr b="1" baseline="-25000" i="0" lang="en" sz="1200" u="none" cap="none" strike="noStrike">
                <a:solidFill>
                  <a:srgbClr val="000000"/>
                </a:solidFill>
                <a:latin typeface="Roboto Condensed"/>
                <a:ea typeface="Roboto Condensed"/>
                <a:cs typeface="Roboto Condensed"/>
                <a:sym typeface="Roboto Condensed"/>
              </a:rPr>
              <a:t>1,0        </a:t>
            </a:r>
            <a:endParaRPr b="1" baseline="30000" i="0" sz="1200" u="none" cap="none" strike="noStrike">
              <a:solidFill>
                <a:srgbClr val="000000"/>
              </a:solidFill>
              <a:latin typeface="Roboto Condensed"/>
              <a:ea typeface="Roboto Condensed"/>
              <a:cs typeface="Roboto Condensed"/>
              <a:sym typeface="Roboto Condensed"/>
            </a:endParaRPr>
          </a:p>
        </p:txBody>
      </p:sp>
      <p:sp>
        <p:nvSpPr>
          <p:cNvPr id="375" name="Google Shape;375;p11"/>
          <p:cNvSpPr txBox="1"/>
          <p:nvPr/>
        </p:nvSpPr>
        <p:spPr>
          <a:xfrm>
            <a:off x="366141" y="3128527"/>
            <a:ext cx="415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Condensed"/>
                <a:ea typeface="Roboto Condensed"/>
                <a:cs typeface="Roboto Condensed"/>
                <a:sym typeface="Roboto Condensed"/>
              </a:rPr>
              <a:t>W</a:t>
            </a:r>
            <a:r>
              <a:rPr b="1" baseline="-25000" i="0" lang="en" sz="1200" u="none" cap="none" strike="noStrike">
                <a:solidFill>
                  <a:srgbClr val="000000"/>
                </a:solidFill>
                <a:latin typeface="Roboto Condensed"/>
                <a:ea typeface="Roboto Condensed"/>
                <a:cs typeface="Roboto Condensed"/>
                <a:sym typeface="Roboto Condensed"/>
              </a:rPr>
              <a:t>2,0        </a:t>
            </a:r>
            <a:endParaRPr b="1" baseline="30000" i="0" sz="1200" u="none" cap="none" strike="noStrike">
              <a:solidFill>
                <a:srgbClr val="000000"/>
              </a:solidFill>
              <a:latin typeface="Roboto Condensed"/>
              <a:ea typeface="Roboto Condensed"/>
              <a:cs typeface="Roboto Condensed"/>
              <a:sym typeface="Roboto Condensed"/>
            </a:endParaRPr>
          </a:p>
        </p:txBody>
      </p:sp>
      <p:sp>
        <p:nvSpPr>
          <p:cNvPr id="376" name="Google Shape;376;p11"/>
          <p:cNvSpPr txBox="1"/>
          <p:nvPr/>
        </p:nvSpPr>
        <p:spPr>
          <a:xfrm>
            <a:off x="366141" y="3816780"/>
            <a:ext cx="415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Condensed"/>
                <a:ea typeface="Roboto Condensed"/>
                <a:cs typeface="Roboto Condensed"/>
                <a:sym typeface="Roboto Condensed"/>
              </a:rPr>
              <a:t>W</a:t>
            </a:r>
            <a:r>
              <a:rPr b="1" baseline="-25000" i="0" lang="en" sz="1200" u="none" cap="none" strike="noStrike">
                <a:solidFill>
                  <a:srgbClr val="000000"/>
                </a:solidFill>
                <a:latin typeface="Roboto Condensed"/>
                <a:ea typeface="Roboto Condensed"/>
                <a:cs typeface="Roboto Condensed"/>
                <a:sym typeface="Roboto Condensed"/>
              </a:rPr>
              <a:t>4,0        </a:t>
            </a:r>
            <a:endParaRPr b="1" baseline="30000" i="0" sz="1200" u="none" cap="none" strike="noStrike">
              <a:solidFill>
                <a:srgbClr val="000000"/>
              </a:solidFill>
              <a:latin typeface="Roboto Condensed"/>
              <a:ea typeface="Roboto Condensed"/>
              <a:cs typeface="Roboto Condensed"/>
              <a:sym typeface="Roboto Condensed"/>
            </a:endParaRPr>
          </a:p>
        </p:txBody>
      </p:sp>
      <p:sp>
        <p:nvSpPr>
          <p:cNvPr id="377" name="Google Shape;377;p11"/>
          <p:cNvSpPr txBox="1"/>
          <p:nvPr/>
        </p:nvSpPr>
        <p:spPr>
          <a:xfrm>
            <a:off x="1727237" y="2459554"/>
            <a:ext cx="41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a:t>
            </a:r>
            <a:endParaRPr b="1" baseline="30000" i="0" sz="1400" u="none" cap="none" strike="noStrike">
              <a:solidFill>
                <a:srgbClr val="000000"/>
              </a:solidFill>
              <a:latin typeface="Roboto Condensed"/>
              <a:ea typeface="Roboto Condensed"/>
              <a:cs typeface="Roboto Condensed"/>
              <a:sym typeface="Roboto Condensed"/>
            </a:endParaRPr>
          </a:p>
        </p:txBody>
      </p:sp>
      <p:sp>
        <p:nvSpPr>
          <p:cNvPr id="378" name="Google Shape;378;p11"/>
          <p:cNvSpPr txBox="1"/>
          <p:nvPr/>
        </p:nvSpPr>
        <p:spPr>
          <a:xfrm>
            <a:off x="2794432" y="2457339"/>
            <a:ext cx="550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Condensed"/>
                <a:ea typeface="Roboto Condensed"/>
                <a:cs typeface="Roboto Condensed"/>
                <a:sym typeface="Roboto Condensed"/>
              </a:rPr>
              <a:t>W</a:t>
            </a:r>
            <a:r>
              <a:rPr b="1" baseline="-25000" i="0" lang="en" sz="1200" u="none" cap="none" strike="noStrike">
                <a:solidFill>
                  <a:srgbClr val="000000"/>
                </a:solidFill>
                <a:latin typeface="Roboto Condensed"/>
                <a:ea typeface="Roboto Condensed"/>
                <a:cs typeface="Roboto Condensed"/>
                <a:sym typeface="Roboto Condensed"/>
              </a:rPr>
              <a:t>0,127        </a:t>
            </a:r>
            <a:endParaRPr b="1" baseline="30000" i="0" sz="1200" u="none" cap="none" strike="noStrike">
              <a:solidFill>
                <a:srgbClr val="000000"/>
              </a:solidFill>
              <a:latin typeface="Roboto Condensed"/>
              <a:ea typeface="Roboto Condensed"/>
              <a:cs typeface="Roboto Condensed"/>
              <a:sym typeface="Roboto Condensed"/>
            </a:endParaRPr>
          </a:p>
        </p:txBody>
      </p:sp>
      <p:sp>
        <p:nvSpPr>
          <p:cNvPr id="379" name="Google Shape;379;p11"/>
          <p:cNvSpPr txBox="1"/>
          <p:nvPr/>
        </p:nvSpPr>
        <p:spPr>
          <a:xfrm>
            <a:off x="2794432" y="3489719"/>
            <a:ext cx="550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Condensed"/>
                <a:ea typeface="Roboto Condensed"/>
                <a:cs typeface="Roboto Condensed"/>
                <a:sym typeface="Roboto Condensed"/>
              </a:rPr>
              <a:t>W</a:t>
            </a:r>
            <a:r>
              <a:rPr b="1" baseline="-25000" i="0" lang="en" sz="1200" u="none" cap="none" strike="noStrike">
                <a:solidFill>
                  <a:srgbClr val="000000"/>
                </a:solidFill>
                <a:latin typeface="Roboto Condensed"/>
                <a:ea typeface="Roboto Condensed"/>
                <a:cs typeface="Roboto Condensed"/>
                <a:sym typeface="Roboto Condensed"/>
              </a:rPr>
              <a:t>3,127      </a:t>
            </a:r>
            <a:endParaRPr b="1" baseline="30000" i="0" sz="1200" u="none" cap="none" strike="noStrike">
              <a:solidFill>
                <a:srgbClr val="000000"/>
              </a:solidFill>
              <a:latin typeface="Roboto Condensed"/>
              <a:ea typeface="Roboto Condensed"/>
              <a:cs typeface="Roboto Condensed"/>
              <a:sym typeface="Roboto Condensed"/>
            </a:endParaRPr>
          </a:p>
        </p:txBody>
      </p:sp>
      <p:sp>
        <p:nvSpPr>
          <p:cNvPr id="380" name="Google Shape;380;p11"/>
          <p:cNvSpPr txBox="1"/>
          <p:nvPr/>
        </p:nvSpPr>
        <p:spPr>
          <a:xfrm>
            <a:off x="2794432" y="2801466"/>
            <a:ext cx="550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Condensed"/>
                <a:ea typeface="Roboto Condensed"/>
                <a:cs typeface="Roboto Condensed"/>
                <a:sym typeface="Roboto Condensed"/>
              </a:rPr>
              <a:t>W</a:t>
            </a:r>
            <a:r>
              <a:rPr b="1" baseline="-25000" i="0" lang="en" sz="1200" u="none" cap="none" strike="noStrike">
                <a:solidFill>
                  <a:srgbClr val="000000"/>
                </a:solidFill>
                <a:latin typeface="Roboto Condensed"/>
                <a:ea typeface="Roboto Condensed"/>
                <a:cs typeface="Roboto Condensed"/>
                <a:sym typeface="Roboto Condensed"/>
              </a:rPr>
              <a:t>1,127        </a:t>
            </a:r>
            <a:endParaRPr b="1" baseline="30000" i="0" sz="1200" u="none" cap="none" strike="noStrike">
              <a:solidFill>
                <a:srgbClr val="000000"/>
              </a:solidFill>
              <a:latin typeface="Roboto Condensed"/>
              <a:ea typeface="Roboto Condensed"/>
              <a:cs typeface="Roboto Condensed"/>
              <a:sym typeface="Roboto Condensed"/>
            </a:endParaRPr>
          </a:p>
        </p:txBody>
      </p:sp>
      <p:sp>
        <p:nvSpPr>
          <p:cNvPr id="381" name="Google Shape;381;p11"/>
          <p:cNvSpPr txBox="1"/>
          <p:nvPr/>
        </p:nvSpPr>
        <p:spPr>
          <a:xfrm>
            <a:off x="2794432" y="3145592"/>
            <a:ext cx="550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Condensed"/>
                <a:ea typeface="Roboto Condensed"/>
                <a:cs typeface="Roboto Condensed"/>
                <a:sym typeface="Roboto Condensed"/>
              </a:rPr>
              <a:t>W</a:t>
            </a:r>
            <a:r>
              <a:rPr b="1" baseline="-25000" i="0" lang="en" sz="1200" u="none" cap="none" strike="noStrike">
                <a:solidFill>
                  <a:srgbClr val="000000"/>
                </a:solidFill>
                <a:latin typeface="Roboto Condensed"/>
                <a:ea typeface="Roboto Condensed"/>
                <a:cs typeface="Roboto Condensed"/>
                <a:sym typeface="Roboto Condensed"/>
              </a:rPr>
              <a:t>2,127        </a:t>
            </a:r>
            <a:endParaRPr b="1" baseline="30000" i="0" sz="1200" u="none" cap="none" strike="noStrike">
              <a:solidFill>
                <a:srgbClr val="000000"/>
              </a:solidFill>
              <a:latin typeface="Roboto Condensed"/>
              <a:ea typeface="Roboto Condensed"/>
              <a:cs typeface="Roboto Condensed"/>
              <a:sym typeface="Roboto Condensed"/>
            </a:endParaRPr>
          </a:p>
        </p:txBody>
      </p:sp>
      <p:sp>
        <p:nvSpPr>
          <p:cNvPr id="382" name="Google Shape;382;p11"/>
          <p:cNvSpPr txBox="1"/>
          <p:nvPr/>
        </p:nvSpPr>
        <p:spPr>
          <a:xfrm>
            <a:off x="2794432" y="3833846"/>
            <a:ext cx="550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Condensed"/>
                <a:ea typeface="Roboto Condensed"/>
                <a:cs typeface="Roboto Condensed"/>
                <a:sym typeface="Roboto Condensed"/>
              </a:rPr>
              <a:t>W</a:t>
            </a:r>
            <a:r>
              <a:rPr b="1" baseline="-25000" i="0" lang="en" sz="1200" u="none" cap="none" strike="noStrike">
                <a:solidFill>
                  <a:srgbClr val="000000"/>
                </a:solidFill>
                <a:latin typeface="Roboto Condensed"/>
                <a:ea typeface="Roboto Condensed"/>
                <a:cs typeface="Roboto Condensed"/>
                <a:sym typeface="Roboto Condensed"/>
              </a:rPr>
              <a:t>4,127        </a:t>
            </a:r>
            <a:endParaRPr b="1" baseline="30000" i="0" sz="1200" u="none" cap="none" strike="noStrike">
              <a:solidFill>
                <a:srgbClr val="000000"/>
              </a:solidFill>
              <a:latin typeface="Roboto Condensed"/>
              <a:ea typeface="Roboto Condensed"/>
              <a:cs typeface="Roboto Condensed"/>
              <a:sym typeface="Roboto Condensed"/>
            </a:endParaRPr>
          </a:p>
        </p:txBody>
      </p:sp>
      <p:sp>
        <p:nvSpPr>
          <p:cNvPr id="383" name="Google Shape;383;p11"/>
          <p:cNvSpPr txBox="1"/>
          <p:nvPr/>
        </p:nvSpPr>
        <p:spPr>
          <a:xfrm>
            <a:off x="4585322" y="2440274"/>
            <a:ext cx="550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Condensed"/>
                <a:ea typeface="Roboto Condensed"/>
                <a:cs typeface="Roboto Condensed"/>
                <a:sym typeface="Roboto Condensed"/>
              </a:rPr>
              <a:t>B</a:t>
            </a:r>
            <a:r>
              <a:rPr b="1" baseline="-25000" i="0" lang="en" sz="1200" u="none" cap="none" strike="noStrike">
                <a:solidFill>
                  <a:srgbClr val="000000"/>
                </a:solidFill>
                <a:latin typeface="Roboto Condensed"/>
                <a:ea typeface="Roboto Condensed"/>
                <a:cs typeface="Roboto Condensed"/>
                <a:sym typeface="Roboto Condensed"/>
              </a:rPr>
              <a:t>0        </a:t>
            </a:r>
            <a:endParaRPr b="1" baseline="30000" i="0" sz="1200" u="none" cap="none" strike="noStrike">
              <a:solidFill>
                <a:srgbClr val="000000"/>
              </a:solidFill>
              <a:latin typeface="Roboto Condensed"/>
              <a:ea typeface="Roboto Condensed"/>
              <a:cs typeface="Roboto Condensed"/>
              <a:sym typeface="Roboto Condensed"/>
            </a:endParaRPr>
          </a:p>
        </p:txBody>
      </p:sp>
      <p:sp>
        <p:nvSpPr>
          <p:cNvPr id="384" name="Google Shape;384;p11"/>
          <p:cNvSpPr txBox="1"/>
          <p:nvPr/>
        </p:nvSpPr>
        <p:spPr>
          <a:xfrm>
            <a:off x="4585321" y="3472654"/>
            <a:ext cx="393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Condensed"/>
                <a:ea typeface="Roboto Condensed"/>
                <a:cs typeface="Roboto Condensed"/>
                <a:sym typeface="Roboto Condensed"/>
              </a:rPr>
              <a:t>B</a:t>
            </a:r>
            <a:r>
              <a:rPr b="1" baseline="-25000" i="0" lang="en" sz="1200" u="none" cap="none" strike="noStrike">
                <a:solidFill>
                  <a:srgbClr val="000000"/>
                </a:solidFill>
                <a:latin typeface="Roboto Condensed"/>
                <a:ea typeface="Roboto Condensed"/>
                <a:cs typeface="Roboto Condensed"/>
                <a:sym typeface="Roboto Condensed"/>
              </a:rPr>
              <a:t>3  </a:t>
            </a:r>
            <a:endParaRPr b="1" baseline="30000" i="0" sz="1200" u="none" cap="none" strike="noStrike">
              <a:solidFill>
                <a:srgbClr val="000000"/>
              </a:solidFill>
              <a:latin typeface="Roboto Condensed"/>
              <a:ea typeface="Roboto Condensed"/>
              <a:cs typeface="Roboto Condensed"/>
              <a:sym typeface="Roboto Condensed"/>
            </a:endParaRPr>
          </a:p>
        </p:txBody>
      </p:sp>
      <p:sp>
        <p:nvSpPr>
          <p:cNvPr id="385" name="Google Shape;385;p11"/>
          <p:cNvSpPr txBox="1"/>
          <p:nvPr/>
        </p:nvSpPr>
        <p:spPr>
          <a:xfrm>
            <a:off x="4585320" y="2784401"/>
            <a:ext cx="47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Condensed"/>
                <a:ea typeface="Roboto Condensed"/>
                <a:cs typeface="Roboto Condensed"/>
                <a:sym typeface="Roboto Condensed"/>
              </a:rPr>
              <a:t>B</a:t>
            </a:r>
            <a:r>
              <a:rPr b="1" baseline="-25000" i="0" lang="en" sz="1200" u="none" cap="none" strike="noStrike">
                <a:solidFill>
                  <a:srgbClr val="000000"/>
                </a:solidFill>
                <a:latin typeface="Roboto Condensed"/>
                <a:ea typeface="Roboto Condensed"/>
                <a:cs typeface="Roboto Condensed"/>
                <a:sym typeface="Roboto Condensed"/>
              </a:rPr>
              <a:t>1</a:t>
            </a:r>
            <a:endParaRPr b="1" baseline="30000" i="0" sz="1200" u="none" cap="none" strike="noStrike">
              <a:solidFill>
                <a:srgbClr val="000000"/>
              </a:solidFill>
              <a:latin typeface="Roboto Condensed"/>
              <a:ea typeface="Roboto Condensed"/>
              <a:cs typeface="Roboto Condensed"/>
              <a:sym typeface="Roboto Condensed"/>
            </a:endParaRPr>
          </a:p>
        </p:txBody>
      </p:sp>
      <p:sp>
        <p:nvSpPr>
          <p:cNvPr id="386" name="Google Shape;386;p11"/>
          <p:cNvSpPr txBox="1"/>
          <p:nvPr/>
        </p:nvSpPr>
        <p:spPr>
          <a:xfrm>
            <a:off x="4585322" y="3128527"/>
            <a:ext cx="550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Condensed"/>
                <a:ea typeface="Roboto Condensed"/>
                <a:cs typeface="Roboto Condensed"/>
                <a:sym typeface="Roboto Condensed"/>
              </a:rPr>
              <a:t>B</a:t>
            </a:r>
            <a:r>
              <a:rPr b="1" baseline="-25000" i="0" lang="en" sz="1200" u="none" cap="none" strike="noStrike">
                <a:solidFill>
                  <a:srgbClr val="000000"/>
                </a:solidFill>
                <a:latin typeface="Roboto Condensed"/>
                <a:ea typeface="Roboto Condensed"/>
                <a:cs typeface="Roboto Condensed"/>
                <a:sym typeface="Roboto Condensed"/>
              </a:rPr>
              <a:t>2 </a:t>
            </a:r>
            <a:endParaRPr b="1" baseline="30000" i="0" sz="1200" u="none" cap="none" strike="noStrike">
              <a:solidFill>
                <a:srgbClr val="000000"/>
              </a:solidFill>
              <a:latin typeface="Roboto Condensed"/>
              <a:ea typeface="Roboto Condensed"/>
              <a:cs typeface="Roboto Condensed"/>
              <a:sym typeface="Roboto Condensed"/>
            </a:endParaRPr>
          </a:p>
        </p:txBody>
      </p:sp>
      <p:sp>
        <p:nvSpPr>
          <p:cNvPr id="387" name="Google Shape;387;p11"/>
          <p:cNvSpPr txBox="1"/>
          <p:nvPr/>
        </p:nvSpPr>
        <p:spPr>
          <a:xfrm>
            <a:off x="4585322" y="3816780"/>
            <a:ext cx="550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Condensed"/>
                <a:ea typeface="Roboto Condensed"/>
                <a:cs typeface="Roboto Condensed"/>
                <a:sym typeface="Roboto Condensed"/>
              </a:rPr>
              <a:t>B</a:t>
            </a:r>
            <a:r>
              <a:rPr b="1" baseline="-25000" i="0" lang="en" sz="1200" u="none" cap="none" strike="noStrike">
                <a:solidFill>
                  <a:srgbClr val="000000"/>
                </a:solidFill>
                <a:latin typeface="Roboto Condensed"/>
                <a:ea typeface="Roboto Condensed"/>
                <a:cs typeface="Roboto Condensed"/>
                <a:sym typeface="Roboto Condensed"/>
              </a:rPr>
              <a:t>4  </a:t>
            </a:r>
            <a:endParaRPr b="1" baseline="30000" i="0" sz="1200" u="none" cap="none" strike="noStrike">
              <a:solidFill>
                <a:srgbClr val="000000"/>
              </a:solidFill>
              <a:latin typeface="Roboto Condensed"/>
              <a:ea typeface="Roboto Condensed"/>
              <a:cs typeface="Roboto Condensed"/>
              <a:sym typeface="Roboto Condensed"/>
            </a:endParaRPr>
          </a:p>
        </p:txBody>
      </p:sp>
      <p:sp>
        <p:nvSpPr>
          <p:cNvPr id="388" name="Google Shape;388;p11"/>
          <p:cNvSpPr txBox="1"/>
          <p:nvPr/>
        </p:nvSpPr>
        <p:spPr>
          <a:xfrm>
            <a:off x="3430466" y="3084280"/>
            <a:ext cx="737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Condensed"/>
                <a:ea typeface="Roboto Condensed"/>
                <a:cs typeface="Roboto Condensed"/>
                <a:sym typeface="Roboto Condensed"/>
              </a:rPr>
              <a:t>.</a:t>
            </a:r>
            <a:endParaRPr b="1" i="0" sz="1800" u="none" cap="none" strike="noStrike">
              <a:solidFill>
                <a:srgbClr val="000000"/>
              </a:solidFill>
              <a:latin typeface="Roboto Condensed"/>
              <a:ea typeface="Roboto Condensed"/>
              <a:cs typeface="Roboto Condensed"/>
              <a:sym typeface="Roboto Condensed"/>
            </a:endParaRPr>
          </a:p>
        </p:txBody>
      </p:sp>
      <p:sp>
        <p:nvSpPr>
          <p:cNvPr id="389" name="Google Shape;389;p11"/>
          <p:cNvSpPr txBox="1"/>
          <p:nvPr/>
        </p:nvSpPr>
        <p:spPr>
          <a:xfrm>
            <a:off x="922379" y="2440274"/>
            <a:ext cx="415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Condensed"/>
                <a:ea typeface="Roboto Condensed"/>
                <a:cs typeface="Roboto Condensed"/>
                <a:sym typeface="Roboto Condensed"/>
              </a:rPr>
              <a:t>W</a:t>
            </a:r>
            <a:r>
              <a:rPr b="1" baseline="-25000" i="0" lang="en" sz="1200" u="none" cap="none" strike="noStrike">
                <a:solidFill>
                  <a:srgbClr val="000000"/>
                </a:solidFill>
                <a:latin typeface="Roboto Condensed"/>
                <a:ea typeface="Roboto Condensed"/>
                <a:cs typeface="Roboto Condensed"/>
                <a:sym typeface="Roboto Condensed"/>
              </a:rPr>
              <a:t>0,1        </a:t>
            </a:r>
            <a:endParaRPr b="1" baseline="30000" i="0" sz="1200" u="none" cap="none" strike="noStrike">
              <a:solidFill>
                <a:srgbClr val="000000"/>
              </a:solidFill>
              <a:latin typeface="Roboto Condensed"/>
              <a:ea typeface="Roboto Condensed"/>
              <a:cs typeface="Roboto Condensed"/>
              <a:sym typeface="Roboto Condensed"/>
            </a:endParaRPr>
          </a:p>
        </p:txBody>
      </p:sp>
      <p:sp>
        <p:nvSpPr>
          <p:cNvPr id="390" name="Google Shape;390;p11"/>
          <p:cNvSpPr txBox="1"/>
          <p:nvPr/>
        </p:nvSpPr>
        <p:spPr>
          <a:xfrm>
            <a:off x="922379" y="3472654"/>
            <a:ext cx="415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Condensed"/>
                <a:ea typeface="Roboto Condensed"/>
                <a:cs typeface="Roboto Condensed"/>
                <a:sym typeface="Roboto Condensed"/>
              </a:rPr>
              <a:t>W</a:t>
            </a:r>
            <a:r>
              <a:rPr b="1" baseline="-25000" i="0" lang="en" sz="1200" u="none" cap="none" strike="noStrike">
                <a:solidFill>
                  <a:srgbClr val="000000"/>
                </a:solidFill>
                <a:latin typeface="Roboto Condensed"/>
                <a:ea typeface="Roboto Condensed"/>
                <a:cs typeface="Roboto Condensed"/>
                <a:sym typeface="Roboto Condensed"/>
              </a:rPr>
              <a:t>3,1        </a:t>
            </a:r>
            <a:endParaRPr b="1" baseline="30000" i="0" sz="1200" u="none" cap="none" strike="noStrike">
              <a:solidFill>
                <a:srgbClr val="000000"/>
              </a:solidFill>
              <a:latin typeface="Roboto Condensed"/>
              <a:ea typeface="Roboto Condensed"/>
              <a:cs typeface="Roboto Condensed"/>
              <a:sym typeface="Roboto Condensed"/>
            </a:endParaRPr>
          </a:p>
        </p:txBody>
      </p:sp>
      <p:sp>
        <p:nvSpPr>
          <p:cNvPr id="391" name="Google Shape;391;p11"/>
          <p:cNvSpPr txBox="1"/>
          <p:nvPr/>
        </p:nvSpPr>
        <p:spPr>
          <a:xfrm>
            <a:off x="922379" y="2784401"/>
            <a:ext cx="415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Condensed"/>
                <a:ea typeface="Roboto Condensed"/>
                <a:cs typeface="Roboto Condensed"/>
                <a:sym typeface="Roboto Condensed"/>
              </a:rPr>
              <a:t>W</a:t>
            </a:r>
            <a:r>
              <a:rPr b="1" baseline="-25000" i="0" lang="en" sz="1200" u="none" cap="none" strike="noStrike">
                <a:solidFill>
                  <a:srgbClr val="000000"/>
                </a:solidFill>
                <a:latin typeface="Roboto Condensed"/>
                <a:ea typeface="Roboto Condensed"/>
                <a:cs typeface="Roboto Condensed"/>
                <a:sym typeface="Roboto Condensed"/>
              </a:rPr>
              <a:t>1,1        </a:t>
            </a:r>
            <a:endParaRPr b="1" baseline="30000" i="0" sz="1200" u="none" cap="none" strike="noStrike">
              <a:solidFill>
                <a:srgbClr val="000000"/>
              </a:solidFill>
              <a:latin typeface="Roboto Condensed"/>
              <a:ea typeface="Roboto Condensed"/>
              <a:cs typeface="Roboto Condensed"/>
              <a:sym typeface="Roboto Condensed"/>
            </a:endParaRPr>
          </a:p>
        </p:txBody>
      </p:sp>
      <p:sp>
        <p:nvSpPr>
          <p:cNvPr id="392" name="Google Shape;392;p11"/>
          <p:cNvSpPr txBox="1"/>
          <p:nvPr/>
        </p:nvSpPr>
        <p:spPr>
          <a:xfrm>
            <a:off x="922379" y="3128527"/>
            <a:ext cx="415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Condensed"/>
                <a:ea typeface="Roboto Condensed"/>
                <a:cs typeface="Roboto Condensed"/>
                <a:sym typeface="Roboto Condensed"/>
              </a:rPr>
              <a:t>W</a:t>
            </a:r>
            <a:r>
              <a:rPr b="1" baseline="-25000" i="0" lang="en" sz="1200" u="none" cap="none" strike="noStrike">
                <a:solidFill>
                  <a:srgbClr val="000000"/>
                </a:solidFill>
                <a:latin typeface="Roboto Condensed"/>
                <a:ea typeface="Roboto Condensed"/>
                <a:cs typeface="Roboto Condensed"/>
                <a:sym typeface="Roboto Condensed"/>
              </a:rPr>
              <a:t>2,1        </a:t>
            </a:r>
            <a:endParaRPr b="1" baseline="30000" i="0" sz="1200" u="none" cap="none" strike="noStrike">
              <a:solidFill>
                <a:srgbClr val="000000"/>
              </a:solidFill>
              <a:latin typeface="Roboto Condensed"/>
              <a:ea typeface="Roboto Condensed"/>
              <a:cs typeface="Roboto Condensed"/>
              <a:sym typeface="Roboto Condensed"/>
            </a:endParaRPr>
          </a:p>
        </p:txBody>
      </p:sp>
      <p:sp>
        <p:nvSpPr>
          <p:cNvPr id="393" name="Google Shape;393;p11"/>
          <p:cNvSpPr txBox="1"/>
          <p:nvPr/>
        </p:nvSpPr>
        <p:spPr>
          <a:xfrm>
            <a:off x="922379" y="3816780"/>
            <a:ext cx="415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Condensed"/>
                <a:ea typeface="Roboto Condensed"/>
                <a:cs typeface="Roboto Condensed"/>
                <a:sym typeface="Roboto Condensed"/>
              </a:rPr>
              <a:t>W</a:t>
            </a:r>
            <a:r>
              <a:rPr b="1" baseline="-25000" i="0" lang="en" sz="1200" u="none" cap="none" strike="noStrike">
                <a:solidFill>
                  <a:srgbClr val="000000"/>
                </a:solidFill>
                <a:latin typeface="Roboto Condensed"/>
                <a:ea typeface="Roboto Condensed"/>
                <a:cs typeface="Roboto Condensed"/>
                <a:sym typeface="Roboto Condensed"/>
              </a:rPr>
              <a:t>4,1        </a:t>
            </a:r>
            <a:endParaRPr b="1" baseline="30000" i="0" sz="1200" u="none" cap="none" strike="noStrike">
              <a:solidFill>
                <a:srgbClr val="000000"/>
              </a:solidFill>
              <a:latin typeface="Roboto Condensed"/>
              <a:ea typeface="Roboto Condensed"/>
              <a:cs typeface="Roboto Condensed"/>
              <a:sym typeface="Roboto Condensed"/>
            </a:endParaRPr>
          </a:p>
        </p:txBody>
      </p:sp>
      <p:sp>
        <p:nvSpPr>
          <p:cNvPr id="394" name="Google Shape;394;p11"/>
          <p:cNvSpPr txBox="1"/>
          <p:nvPr/>
        </p:nvSpPr>
        <p:spPr>
          <a:xfrm>
            <a:off x="1727237" y="2784401"/>
            <a:ext cx="41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a:t>
            </a:r>
            <a:endParaRPr b="1" baseline="30000" i="0" sz="1400" u="none" cap="none" strike="noStrike">
              <a:solidFill>
                <a:srgbClr val="000000"/>
              </a:solidFill>
              <a:latin typeface="Roboto Condensed"/>
              <a:ea typeface="Roboto Condensed"/>
              <a:cs typeface="Roboto Condensed"/>
              <a:sym typeface="Roboto Condensed"/>
            </a:endParaRPr>
          </a:p>
        </p:txBody>
      </p:sp>
      <p:sp>
        <p:nvSpPr>
          <p:cNvPr id="395" name="Google Shape;395;p11"/>
          <p:cNvSpPr txBox="1"/>
          <p:nvPr/>
        </p:nvSpPr>
        <p:spPr>
          <a:xfrm>
            <a:off x="1727237" y="3128527"/>
            <a:ext cx="41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a:t>
            </a:r>
            <a:endParaRPr b="1" baseline="30000" i="0" sz="1400" u="none" cap="none" strike="noStrike">
              <a:solidFill>
                <a:srgbClr val="000000"/>
              </a:solidFill>
              <a:latin typeface="Roboto Condensed"/>
              <a:ea typeface="Roboto Condensed"/>
              <a:cs typeface="Roboto Condensed"/>
              <a:sym typeface="Roboto Condensed"/>
            </a:endParaRPr>
          </a:p>
        </p:txBody>
      </p:sp>
      <p:sp>
        <p:nvSpPr>
          <p:cNvPr id="396" name="Google Shape;396;p11"/>
          <p:cNvSpPr txBox="1"/>
          <p:nvPr/>
        </p:nvSpPr>
        <p:spPr>
          <a:xfrm>
            <a:off x="1727237" y="3472654"/>
            <a:ext cx="41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a:t>
            </a:r>
            <a:endParaRPr b="1" baseline="30000" i="0" sz="1400" u="none" cap="none" strike="noStrike">
              <a:solidFill>
                <a:srgbClr val="000000"/>
              </a:solidFill>
              <a:latin typeface="Roboto Condensed"/>
              <a:ea typeface="Roboto Condensed"/>
              <a:cs typeface="Roboto Condensed"/>
              <a:sym typeface="Roboto Condensed"/>
            </a:endParaRPr>
          </a:p>
        </p:txBody>
      </p:sp>
      <p:sp>
        <p:nvSpPr>
          <p:cNvPr id="397" name="Google Shape;397;p11"/>
          <p:cNvSpPr txBox="1"/>
          <p:nvPr/>
        </p:nvSpPr>
        <p:spPr>
          <a:xfrm>
            <a:off x="1727237" y="3797501"/>
            <a:ext cx="41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a:t>
            </a:r>
            <a:endParaRPr b="1" baseline="30000" i="0" sz="1400" u="none" cap="none" strike="noStrike">
              <a:solidFill>
                <a:srgbClr val="000000"/>
              </a:solidFill>
              <a:latin typeface="Roboto Condensed"/>
              <a:ea typeface="Roboto Condensed"/>
              <a:cs typeface="Roboto Condensed"/>
              <a:sym typeface="Roboto Condensed"/>
            </a:endParaRPr>
          </a:p>
        </p:txBody>
      </p:sp>
      <p:sp>
        <p:nvSpPr>
          <p:cNvPr id="398" name="Google Shape;398;p11"/>
          <p:cNvSpPr/>
          <p:nvPr/>
        </p:nvSpPr>
        <p:spPr>
          <a:xfrm>
            <a:off x="3062458" y="2349016"/>
            <a:ext cx="393300" cy="1918500"/>
          </a:xfrm>
          <a:prstGeom prst="rightBracket">
            <a:avLst>
              <a:gd fmla="val 8333"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1"/>
          <p:cNvSpPr/>
          <p:nvPr/>
        </p:nvSpPr>
        <p:spPr>
          <a:xfrm rot="10800000">
            <a:off x="226869" y="2348881"/>
            <a:ext cx="393300" cy="1918500"/>
          </a:xfrm>
          <a:prstGeom prst="rightBracket">
            <a:avLst>
              <a:gd fmla="val 8333"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400" name="Google Shape;400;p11"/>
          <p:cNvSpPr/>
          <p:nvPr/>
        </p:nvSpPr>
        <p:spPr>
          <a:xfrm>
            <a:off x="4879478" y="2349016"/>
            <a:ext cx="145500" cy="1918500"/>
          </a:xfrm>
          <a:prstGeom prst="rightBracket">
            <a:avLst>
              <a:gd fmla="val 8333"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1"/>
          <p:cNvSpPr/>
          <p:nvPr/>
        </p:nvSpPr>
        <p:spPr>
          <a:xfrm rot="10800000">
            <a:off x="4523158" y="2348881"/>
            <a:ext cx="145500" cy="1918500"/>
          </a:xfrm>
          <a:prstGeom prst="rightBracket">
            <a:avLst>
              <a:gd fmla="val 8333"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1"/>
          <p:cNvSpPr/>
          <p:nvPr/>
        </p:nvSpPr>
        <p:spPr>
          <a:xfrm>
            <a:off x="5456447" y="2295769"/>
            <a:ext cx="606900" cy="1953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1"/>
          <p:cNvSpPr/>
          <p:nvPr/>
        </p:nvSpPr>
        <p:spPr>
          <a:xfrm>
            <a:off x="5596463" y="2413996"/>
            <a:ext cx="326700" cy="326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1"/>
          <p:cNvSpPr/>
          <p:nvPr/>
        </p:nvSpPr>
        <p:spPr>
          <a:xfrm>
            <a:off x="5596463" y="2772045"/>
            <a:ext cx="326700" cy="326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1"/>
          <p:cNvSpPr/>
          <p:nvPr/>
        </p:nvSpPr>
        <p:spPr>
          <a:xfrm>
            <a:off x="5596463" y="3130094"/>
            <a:ext cx="326700" cy="326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1"/>
          <p:cNvSpPr/>
          <p:nvPr/>
        </p:nvSpPr>
        <p:spPr>
          <a:xfrm>
            <a:off x="5596463" y="3488144"/>
            <a:ext cx="326700" cy="326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1"/>
          <p:cNvSpPr/>
          <p:nvPr/>
        </p:nvSpPr>
        <p:spPr>
          <a:xfrm>
            <a:off x="5596463" y="3846193"/>
            <a:ext cx="326700" cy="326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8" name="Google Shape;408;p11"/>
          <p:cNvCxnSpPr>
            <a:stCxn id="402" idx="3"/>
          </p:cNvCxnSpPr>
          <p:nvPr/>
        </p:nvCxnSpPr>
        <p:spPr>
          <a:xfrm>
            <a:off x="6063347" y="3272419"/>
            <a:ext cx="373800" cy="0"/>
          </a:xfrm>
          <a:prstGeom prst="straightConnector1">
            <a:avLst/>
          </a:prstGeom>
          <a:noFill/>
          <a:ln cap="flat" cmpd="sng" w="9525">
            <a:solidFill>
              <a:schemeClr val="dk2"/>
            </a:solidFill>
            <a:prstDash val="solid"/>
            <a:round/>
            <a:headEnd len="sm" w="sm" type="none"/>
            <a:tailEnd len="med" w="med" type="triangle"/>
          </a:ln>
        </p:spPr>
      </p:cxnSp>
      <p:sp>
        <p:nvSpPr>
          <p:cNvPr id="409" name="Google Shape;409;p11"/>
          <p:cNvSpPr/>
          <p:nvPr/>
        </p:nvSpPr>
        <p:spPr>
          <a:xfrm>
            <a:off x="6455372" y="2316794"/>
            <a:ext cx="606900" cy="19533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1"/>
          <p:cNvSpPr txBox="1"/>
          <p:nvPr/>
        </p:nvSpPr>
        <p:spPr>
          <a:xfrm rot="-5400000">
            <a:off x="5758775" y="3081800"/>
            <a:ext cx="19611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Roboto Condensed"/>
                <a:ea typeface="Roboto Condensed"/>
                <a:cs typeface="Roboto Condensed"/>
                <a:sym typeface="Roboto Condensed"/>
              </a:rPr>
              <a:t>Softmax</a:t>
            </a:r>
            <a:endParaRPr b="1" i="0" sz="1500" u="none" cap="none" strike="noStrike">
              <a:solidFill>
                <a:srgbClr val="000000"/>
              </a:solidFill>
              <a:latin typeface="Roboto Condensed"/>
              <a:ea typeface="Roboto Condensed"/>
              <a:cs typeface="Roboto Condensed"/>
              <a:sym typeface="Roboto Condensed"/>
            </a:endParaRPr>
          </a:p>
        </p:txBody>
      </p:sp>
      <p:sp>
        <p:nvSpPr>
          <p:cNvPr id="411" name="Google Shape;411;p11"/>
          <p:cNvSpPr/>
          <p:nvPr/>
        </p:nvSpPr>
        <p:spPr>
          <a:xfrm>
            <a:off x="7594472" y="2316794"/>
            <a:ext cx="606900" cy="19533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1"/>
          <p:cNvSpPr/>
          <p:nvPr/>
        </p:nvSpPr>
        <p:spPr>
          <a:xfrm>
            <a:off x="7734488" y="2435021"/>
            <a:ext cx="326700" cy="326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1"/>
          <p:cNvSpPr/>
          <p:nvPr/>
        </p:nvSpPr>
        <p:spPr>
          <a:xfrm>
            <a:off x="7734488" y="2793070"/>
            <a:ext cx="326700" cy="326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1"/>
          <p:cNvSpPr/>
          <p:nvPr/>
        </p:nvSpPr>
        <p:spPr>
          <a:xfrm>
            <a:off x="7734488" y="3151119"/>
            <a:ext cx="326700" cy="326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1"/>
          <p:cNvSpPr/>
          <p:nvPr/>
        </p:nvSpPr>
        <p:spPr>
          <a:xfrm>
            <a:off x="7734488" y="3509169"/>
            <a:ext cx="326700" cy="326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1"/>
          <p:cNvSpPr/>
          <p:nvPr/>
        </p:nvSpPr>
        <p:spPr>
          <a:xfrm>
            <a:off x="7734488" y="3867218"/>
            <a:ext cx="326700" cy="326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7" name="Google Shape;417;p11"/>
          <p:cNvCxnSpPr>
            <a:stCxn id="409" idx="3"/>
            <a:endCxn id="411" idx="1"/>
          </p:cNvCxnSpPr>
          <p:nvPr/>
        </p:nvCxnSpPr>
        <p:spPr>
          <a:xfrm>
            <a:off x="7062272" y="3293444"/>
            <a:ext cx="532200" cy="0"/>
          </a:xfrm>
          <a:prstGeom prst="straightConnector1">
            <a:avLst/>
          </a:prstGeom>
          <a:noFill/>
          <a:ln cap="flat" cmpd="sng" w="9525">
            <a:solidFill>
              <a:schemeClr val="dk2"/>
            </a:solidFill>
            <a:prstDash val="solid"/>
            <a:round/>
            <a:headEnd len="sm" w="sm" type="none"/>
            <a:tailEnd len="med" w="med" type="triangle"/>
          </a:ln>
        </p:spPr>
      </p:cxnSp>
      <p:sp>
        <p:nvSpPr>
          <p:cNvPr id="418" name="Google Shape;418;p11"/>
          <p:cNvSpPr txBox="1"/>
          <p:nvPr/>
        </p:nvSpPr>
        <p:spPr>
          <a:xfrm>
            <a:off x="-508434" y="4445609"/>
            <a:ext cx="2337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accent5"/>
                </a:solidFill>
                <a:latin typeface="Roboto Condensed"/>
                <a:ea typeface="Roboto Condensed"/>
                <a:cs typeface="Roboto Condensed"/>
                <a:sym typeface="Roboto Condensed"/>
              </a:rPr>
              <a:t>TinyOL Layer</a:t>
            </a:r>
            <a:endParaRPr b="1" i="0" sz="1400" u="none" cap="none" strike="noStrike">
              <a:solidFill>
                <a:schemeClr val="accent5"/>
              </a:solidFill>
              <a:latin typeface="Roboto Condensed"/>
              <a:ea typeface="Roboto Condensed"/>
              <a:cs typeface="Roboto Condensed"/>
              <a:sym typeface="Roboto Condensed"/>
            </a:endParaRPr>
          </a:p>
        </p:txBody>
      </p:sp>
      <p:sp>
        <p:nvSpPr>
          <p:cNvPr id="419" name="Google Shape;419;p11"/>
          <p:cNvSpPr txBox="1"/>
          <p:nvPr/>
        </p:nvSpPr>
        <p:spPr>
          <a:xfrm>
            <a:off x="7594475" y="1808100"/>
            <a:ext cx="106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EA9999"/>
                </a:solidFill>
                <a:latin typeface="Roboto Condensed"/>
                <a:ea typeface="Roboto Condensed"/>
                <a:cs typeface="Roboto Condensed"/>
                <a:sym typeface="Roboto Condensed"/>
              </a:rPr>
              <a:t>Prediction</a:t>
            </a:r>
            <a:endParaRPr b="1" i="0" sz="1400" u="none" cap="none" strike="noStrike">
              <a:solidFill>
                <a:srgbClr val="EA9999"/>
              </a:solidFill>
              <a:latin typeface="Roboto Condensed"/>
              <a:ea typeface="Roboto Condensed"/>
              <a:cs typeface="Roboto Condensed"/>
              <a:sym typeface="Roboto Condensed"/>
            </a:endParaRPr>
          </a:p>
        </p:txBody>
      </p:sp>
      <p:sp>
        <p:nvSpPr>
          <p:cNvPr id="420" name="Google Shape;420;p11"/>
          <p:cNvSpPr txBox="1"/>
          <p:nvPr>
            <p:ph idx="12" type="sldNum"/>
          </p:nvPr>
        </p:nvSpPr>
        <p:spPr>
          <a:xfrm>
            <a:off x="7618000" y="47127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r>
              <a:rPr lang="en"/>
              <a:t>5</a:t>
            </a:r>
            <a:endParaRPr/>
          </a:p>
        </p:txBody>
      </p:sp>
      <p:sp>
        <p:nvSpPr>
          <p:cNvPr id="421" name="Google Shape;421;p11"/>
          <p:cNvSpPr txBox="1"/>
          <p:nvPr/>
        </p:nvSpPr>
        <p:spPr>
          <a:xfrm>
            <a:off x="3589550" y="1451775"/>
            <a:ext cx="933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Roboto Condensed Light"/>
                <a:ea typeface="Roboto Condensed Light"/>
                <a:cs typeface="Roboto Condensed Light"/>
                <a:sym typeface="Roboto Condensed Light"/>
              </a:rPr>
              <a:t>Output from Frozen model</a:t>
            </a:r>
            <a:endParaRPr b="0" i="0" sz="1100" u="none" cap="none" strike="noStrike">
              <a:solidFill>
                <a:srgbClr val="000000"/>
              </a:solidFill>
              <a:latin typeface="Roboto Condensed Light"/>
              <a:ea typeface="Roboto Condensed Light"/>
              <a:cs typeface="Roboto Condensed Light"/>
              <a:sym typeface="Roboto Condensed Light"/>
            </a:endParaRPr>
          </a:p>
        </p:txBody>
      </p:sp>
      <p:grpSp>
        <p:nvGrpSpPr>
          <p:cNvPr id="422" name="Google Shape;422;p11"/>
          <p:cNvGrpSpPr/>
          <p:nvPr/>
        </p:nvGrpSpPr>
        <p:grpSpPr>
          <a:xfrm>
            <a:off x="160737" y="521692"/>
            <a:ext cx="647849" cy="481724"/>
            <a:chOff x="5247525" y="3007275"/>
            <a:chExt cx="517575" cy="384825"/>
          </a:xfrm>
        </p:grpSpPr>
        <p:sp>
          <p:nvSpPr>
            <p:cNvPr id="423" name="Google Shape;423;p11"/>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1"/>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5" name="Google Shape;425;p11"/>
          <p:cNvSpPr txBox="1"/>
          <p:nvPr/>
        </p:nvSpPr>
        <p:spPr>
          <a:xfrm>
            <a:off x="1181063" y="1974963"/>
            <a:ext cx="233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Condensed Light"/>
                <a:ea typeface="Roboto Condensed Light"/>
                <a:cs typeface="Roboto Condensed Light"/>
                <a:sym typeface="Roboto Condensed Light"/>
              </a:rPr>
              <a:t>Matrix of weights</a:t>
            </a:r>
            <a:endParaRPr b="0" i="0" sz="1200" u="none" cap="none" strike="noStrike">
              <a:solidFill>
                <a:srgbClr val="000000"/>
              </a:solidFill>
              <a:latin typeface="Roboto Condensed Light"/>
              <a:ea typeface="Roboto Condensed Light"/>
              <a:cs typeface="Roboto Condensed Light"/>
              <a:sym typeface="Roboto Condensed Light"/>
            </a:endParaRPr>
          </a:p>
        </p:txBody>
      </p:sp>
      <p:sp>
        <p:nvSpPr>
          <p:cNvPr id="426" name="Google Shape;426;p11"/>
          <p:cNvSpPr txBox="1"/>
          <p:nvPr/>
        </p:nvSpPr>
        <p:spPr>
          <a:xfrm>
            <a:off x="4460817" y="1802536"/>
            <a:ext cx="7995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Condensed Light"/>
                <a:ea typeface="Roboto Condensed Light"/>
                <a:cs typeface="Roboto Condensed Light"/>
                <a:sym typeface="Roboto Condensed Light"/>
              </a:rPr>
              <a:t>Array of biases</a:t>
            </a:r>
            <a:endParaRPr b="0" i="0" sz="1200" u="none" cap="none" strike="noStrike">
              <a:solidFill>
                <a:srgbClr val="000000"/>
              </a:solidFill>
              <a:latin typeface="Roboto Condensed Light"/>
              <a:ea typeface="Roboto Condensed Light"/>
              <a:cs typeface="Roboto Condensed Light"/>
              <a:sym typeface="Roboto Condensed Light"/>
            </a:endParaRPr>
          </a:p>
        </p:txBody>
      </p:sp>
      <p:sp>
        <p:nvSpPr>
          <p:cNvPr id="427" name="Google Shape;427;p11"/>
          <p:cNvSpPr/>
          <p:nvPr/>
        </p:nvSpPr>
        <p:spPr>
          <a:xfrm>
            <a:off x="69875" y="1451775"/>
            <a:ext cx="7251000" cy="33714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12"/>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CONCATENATION OF ML AND TinyOL</a:t>
            </a:r>
            <a:endParaRPr/>
          </a:p>
        </p:txBody>
      </p:sp>
      <p:sp>
        <p:nvSpPr>
          <p:cNvPr id="433" name="Google Shape;433;p1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r>
              <a:rPr lang="en"/>
              <a:t>6</a:t>
            </a:r>
            <a:endParaRPr/>
          </a:p>
        </p:txBody>
      </p:sp>
      <p:sp>
        <p:nvSpPr>
          <p:cNvPr id="434" name="Google Shape;434;p12"/>
          <p:cNvSpPr/>
          <p:nvPr/>
        </p:nvSpPr>
        <p:spPr>
          <a:xfrm>
            <a:off x="226776" y="1815351"/>
            <a:ext cx="406500" cy="2065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2"/>
          <p:cNvSpPr/>
          <p:nvPr/>
        </p:nvSpPr>
        <p:spPr>
          <a:xfrm>
            <a:off x="328738" y="1858606"/>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2"/>
          <p:cNvSpPr/>
          <p:nvPr/>
        </p:nvSpPr>
        <p:spPr>
          <a:xfrm>
            <a:off x="328738" y="2080621"/>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2"/>
          <p:cNvSpPr/>
          <p:nvPr/>
        </p:nvSpPr>
        <p:spPr>
          <a:xfrm>
            <a:off x="328738" y="2302637"/>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2"/>
          <p:cNvSpPr/>
          <p:nvPr/>
        </p:nvSpPr>
        <p:spPr>
          <a:xfrm>
            <a:off x="328738" y="2524652"/>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2"/>
          <p:cNvSpPr/>
          <p:nvPr/>
        </p:nvSpPr>
        <p:spPr>
          <a:xfrm>
            <a:off x="328738" y="2746668"/>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2"/>
          <p:cNvSpPr/>
          <p:nvPr/>
        </p:nvSpPr>
        <p:spPr>
          <a:xfrm>
            <a:off x="328738" y="2968684"/>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2"/>
          <p:cNvSpPr/>
          <p:nvPr/>
        </p:nvSpPr>
        <p:spPr>
          <a:xfrm>
            <a:off x="328738" y="3190699"/>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2"/>
          <p:cNvSpPr/>
          <p:nvPr/>
        </p:nvSpPr>
        <p:spPr>
          <a:xfrm>
            <a:off x="328738" y="3412715"/>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2"/>
          <p:cNvSpPr/>
          <p:nvPr/>
        </p:nvSpPr>
        <p:spPr>
          <a:xfrm>
            <a:off x="328738" y="3634730"/>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2"/>
          <p:cNvSpPr/>
          <p:nvPr/>
        </p:nvSpPr>
        <p:spPr>
          <a:xfrm>
            <a:off x="1340281" y="2006968"/>
            <a:ext cx="376200" cy="1668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2"/>
          <p:cNvSpPr/>
          <p:nvPr/>
        </p:nvSpPr>
        <p:spPr>
          <a:xfrm>
            <a:off x="1427102" y="2080277"/>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2"/>
          <p:cNvSpPr/>
          <p:nvPr/>
        </p:nvSpPr>
        <p:spPr>
          <a:xfrm>
            <a:off x="1427102" y="2302293"/>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2"/>
          <p:cNvSpPr/>
          <p:nvPr/>
        </p:nvSpPr>
        <p:spPr>
          <a:xfrm>
            <a:off x="1427102" y="2524308"/>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2"/>
          <p:cNvSpPr/>
          <p:nvPr/>
        </p:nvSpPr>
        <p:spPr>
          <a:xfrm>
            <a:off x="1427102" y="2746324"/>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2"/>
          <p:cNvSpPr/>
          <p:nvPr/>
        </p:nvSpPr>
        <p:spPr>
          <a:xfrm>
            <a:off x="1427102" y="2968339"/>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2"/>
          <p:cNvSpPr/>
          <p:nvPr/>
        </p:nvSpPr>
        <p:spPr>
          <a:xfrm>
            <a:off x="1427102" y="3190355"/>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2"/>
          <p:cNvSpPr/>
          <p:nvPr/>
        </p:nvSpPr>
        <p:spPr>
          <a:xfrm>
            <a:off x="1427102" y="3412371"/>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2"/>
          <p:cNvSpPr/>
          <p:nvPr/>
        </p:nvSpPr>
        <p:spPr>
          <a:xfrm>
            <a:off x="2239227" y="2013573"/>
            <a:ext cx="376200" cy="1668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2"/>
          <p:cNvSpPr/>
          <p:nvPr/>
        </p:nvSpPr>
        <p:spPr>
          <a:xfrm>
            <a:off x="2326047" y="2086881"/>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2"/>
          <p:cNvSpPr/>
          <p:nvPr/>
        </p:nvSpPr>
        <p:spPr>
          <a:xfrm>
            <a:off x="2326047" y="2308897"/>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2"/>
          <p:cNvSpPr/>
          <p:nvPr/>
        </p:nvSpPr>
        <p:spPr>
          <a:xfrm>
            <a:off x="2326047" y="2530912"/>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2"/>
          <p:cNvSpPr/>
          <p:nvPr/>
        </p:nvSpPr>
        <p:spPr>
          <a:xfrm>
            <a:off x="2326047" y="2752928"/>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2"/>
          <p:cNvSpPr/>
          <p:nvPr/>
        </p:nvSpPr>
        <p:spPr>
          <a:xfrm>
            <a:off x="2326047" y="2974943"/>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2"/>
          <p:cNvSpPr/>
          <p:nvPr/>
        </p:nvSpPr>
        <p:spPr>
          <a:xfrm>
            <a:off x="2326047" y="3196959"/>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2"/>
          <p:cNvSpPr/>
          <p:nvPr/>
        </p:nvSpPr>
        <p:spPr>
          <a:xfrm>
            <a:off x="2326047" y="3418975"/>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0" name="Google Shape;460;p12"/>
          <p:cNvCxnSpPr>
            <a:stCxn id="435" idx="6"/>
            <a:endCxn id="445" idx="2"/>
          </p:cNvCxnSpPr>
          <p:nvPr/>
        </p:nvCxnSpPr>
        <p:spPr>
          <a:xfrm>
            <a:off x="531238" y="1959856"/>
            <a:ext cx="895800" cy="221700"/>
          </a:xfrm>
          <a:prstGeom prst="straightConnector1">
            <a:avLst/>
          </a:prstGeom>
          <a:noFill/>
          <a:ln cap="flat" cmpd="sng" w="9525">
            <a:solidFill>
              <a:schemeClr val="dk2"/>
            </a:solidFill>
            <a:prstDash val="solid"/>
            <a:round/>
            <a:headEnd len="sm" w="sm" type="none"/>
            <a:tailEnd len="med" w="med" type="triangle"/>
          </a:ln>
        </p:spPr>
      </p:cxnSp>
      <p:cxnSp>
        <p:nvCxnSpPr>
          <p:cNvPr id="461" name="Google Shape;461;p12"/>
          <p:cNvCxnSpPr>
            <a:stCxn id="436" idx="6"/>
            <a:endCxn id="445" idx="2"/>
          </p:cNvCxnSpPr>
          <p:nvPr/>
        </p:nvCxnSpPr>
        <p:spPr>
          <a:xfrm flipH="1" rot="10800000">
            <a:off x="531238" y="2181571"/>
            <a:ext cx="895800" cy="300"/>
          </a:xfrm>
          <a:prstGeom prst="straightConnector1">
            <a:avLst/>
          </a:prstGeom>
          <a:noFill/>
          <a:ln cap="flat" cmpd="sng" w="9525">
            <a:solidFill>
              <a:schemeClr val="dk2"/>
            </a:solidFill>
            <a:prstDash val="solid"/>
            <a:round/>
            <a:headEnd len="sm" w="sm" type="none"/>
            <a:tailEnd len="med" w="med" type="triangle"/>
          </a:ln>
        </p:spPr>
      </p:cxnSp>
      <p:cxnSp>
        <p:nvCxnSpPr>
          <p:cNvPr id="462" name="Google Shape;462;p12"/>
          <p:cNvCxnSpPr>
            <a:stCxn id="437" idx="6"/>
            <a:endCxn id="445" idx="2"/>
          </p:cNvCxnSpPr>
          <p:nvPr/>
        </p:nvCxnSpPr>
        <p:spPr>
          <a:xfrm flipH="1" rot="10800000">
            <a:off x="531238" y="2181587"/>
            <a:ext cx="895800" cy="222300"/>
          </a:xfrm>
          <a:prstGeom prst="straightConnector1">
            <a:avLst/>
          </a:prstGeom>
          <a:noFill/>
          <a:ln cap="flat" cmpd="sng" w="9525">
            <a:solidFill>
              <a:schemeClr val="dk2"/>
            </a:solidFill>
            <a:prstDash val="solid"/>
            <a:round/>
            <a:headEnd len="sm" w="sm" type="none"/>
            <a:tailEnd len="med" w="med" type="triangle"/>
          </a:ln>
        </p:spPr>
      </p:cxnSp>
      <p:cxnSp>
        <p:nvCxnSpPr>
          <p:cNvPr id="463" name="Google Shape;463;p12"/>
          <p:cNvCxnSpPr>
            <a:stCxn id="438" idx="6"/>
            <a:endCxn id="445" idx="2"/>
          </p:cNvCxnSpPr>
          <p:nvPr/>
        </p:nvCxnSpPr>
        <p:spPr>
          <a:xfrm flipH="1" rot="10800000">
            <a:off x="531238" y="2181602"/>
            <a:ext cx="895800" cy="444300"/>
          </a:xfrm>
          <a:prstGeom prst="straightConnector1">
            <a:avLst/>
          </a:prstGeom>
          <a:noFill/>
          <a:ln cap="flat" cmpd="sng" w="9525">
            <a:solidFill>
              <a:schemeClr val="dk2"/>
            </a:solidFill>
            <a:prstDash val="solid"/>
            <a:round/>
            <a:headEnd len="sm" w="sm" type="none"/>
            <a:tailEnd len="med" w="med" type="triangle"/>
          </a:ln>
        </p:spPr>
      </p:cxnSp>
      <p:cxnSp>
        <p:nvCxnSpPr>
          <p:cNvPr id="464" name="Google Shape;464;p12"/>
          <p:cNvCxnSpPr>
            <a:stCxn id="439" idx="6"/>
            <a:endCxn id="445" idx="2"/>
          </p:cNvCxnSpPr>
          <p:nvPr/>
        </p:nvCxnSpPr>
        <p:spPr>
          <a:xfrm flipH="1" rot="10800000">
            <a:off x="531238" y="2181618"/>
            <a:ext cx="895800" cy="666300"/>
          </a:xfrm>
          <a:prstGeom prst="straightConnector1">
            <a:avLst/>
          </a:prstGeom>
          <a:noFill/>
          <a:ln cap="flat" cmpd="sng" w="9525">
            <a:solidFill>
              <a:schemeClr val="dk2"/>
            </a:solidFill>
            <a:prstDash val="solid"/>
            <a:round/>
            <a:headEnd len="sm" w="sm" type="none"/>
            <a:tailEnd len="med" w="med" type="triangle"/>
          </a:ln>
        </p:spPr>
      </p:cxnSp>
      <p:cxnSp>
        <p:nvCxnSpPr>
          <p:cNvPr id="465" name="Google Shape;465;p12"/>
          <p:cNvCxnSpPr>
            <a:stCxn id="440" idx="6"/>
            <a:endCxn id="445" idx="2"/>
          </p:cNvCxnSpPr>
          <p:nvPr/>
        </p:nvCxnSpPr>
        <p:spPr>
          <a:xfrm flipH="1" rot="10800000">
            <a:off x="531238" y="2181634"/>
            <a:ext cx="895800" cy="888300"/>
          </a:xfrm>
          <a:prstGeom prst="straightConnector1">
            <a:avLst/>
          </a:prstGeom>
          <a:noFill/>
          <a:ln cap="flat" cmpd="sng" w="9525">
            <a:solidFill>
              <a:schemeClr val="dk2"/>
            </a:solidFill>
            <a:prstDash val="solid"/>
            <a:round/>
            <a:headEnd len="sm" w="sm" type="none"/>
            <a:tailEnd len="med" w="med" type="triangle"/>
          </a:ln>
        </p:spPr>
      </p:cxnSp>
      <p:cxnSp>
        <p:nvCxnSpPr>
          <p:cNvPr id="466" name="Google Shape;466;p12"/>
          <p:cNvCxnSpPr>
            <a:stCxn id="441" idx="6"/>
            <a:endCxn id="445" idx="2"/>
          </p:cNvCxnSpPr>
          <p:nvPr/>
        </p:nvCxnSpPr>
        <p:spPr>
          <a:xfrm flipH="1" rot="10800000">
            <a:off x="531238" y="2181649"/>
            <a:ext cx="895800" cy="1110300"/>
          </a:xfrm>
          <a:prstGeom prst="straightConnector1">
            <a:avLst/>
          </a:prstGeom>
          <a:noFill/>
          <a:ln cap="flat" cmpd="sng" w="9525">
            <a:solidFill>
              <a:schemeClr val="dk2"/>
            </a:solidFill>
            <a:prstDash val="solid"/>
            <a:round/>
            <a:headEnd len="sm" w="sm" type="none"/>
            <a:tailEnd len="med" w="med" type="triangle"/>
          </a:ln>
        </p:spPr>
      </p:cxnSp>
      <p:cxnSp>
        <p:nvCxnSpPr>
          <p:cNvPr id="467" name="Google Shape;467;p12"/>
          <p:cNvCxnSpPr>
            <a:stCxn id="442" idx="6"/>
            <a:endCxn id="445" idx="2"/>
          </p:cNvCxnSpPr>
          <p:nvPr/>
        </p:nvCxnSpPr>
        <p:spPr>
          <a:xfrm flipH="1" rot="10800000">
            <a:off x="531238" y="2181665"/>
            <a:ext cx="895800" cy="1332300"/>
          </a:xfrm>
          <a:prstGeom prst="straightConnector1">
            <a:avLst/>
          </a:prstGeom>
          <a:noFill/>
          <a:ln cap="flat" cmpd="sng" w="9525">
            <a:solidFill>
              <a:schemeClr val="dk2"/>
            </a:solidFill>
            <a:prstDash val="solid"/>
            <a:round/>
            <a:headEnd len="sm" w="sm" type="none"/>
            <a:tailEnd len="med" w="med" type="triangle"/>
          </a:ln>
        </p:spPr>
      </p:cxnSp>
      <p:cxnSp>
        <p:nvCxnSpPr>
          <p:cNvPr id="468" name="Google Shape;468;p12"/>
          <p:cNvCxnSpPr>
            <a:stCxn id="443" idx="6"/>
            <a:endCxn id="445" idx="2"/>
          </p:cNvCxnSpPr>
          <p:nvPr/>
        </p:nvCxnSpPr>
        <p:spPr>
          <a:xfrm flipH="1" rot="10800000">
            <a:off x="531238" y="2181380"/>
            <a:ext cx="895800" cy="1554600"/>
          </a:xfrm>
          <a:prstGeom prst="straightConnector1">
            <a:avLst/>
          </a:prstGeom>
          <a:noFill/>
          <a:ln cap="flat" cmpd="sng" w="9525">
            <a:solidFill>
              <a:schemeClr val="dk2"/>
            </a:solidFill>
            <a:prstDash val="solid"/>
            <a:round/>
            <a:headEnd len="sm" w="sm" type="none"/>
            <a:tailEnd len="med" w="med" type="triangle"/>
          </a:ln>
        </p:spPr>
      </p:cxnSp>
      <p:cxnSp>
        <p:nvCxnSpPr>
          <p:cNvPr id="469" name="Google Shape;469;p12"/>
          <p:cNvCxnSpPr>
            <a:stCxn id="435" idx="6"/>
            <a:endCxn id="446" idx="2"/>
          </p:cNvCxnSpPr>
          <p:nvPr/>
        </p:nvCxnSpPr>
        <p:spPr>
          <a:xfrm>
            <a:off x="531238" y="1959856"/>
            <a:ext cx="895800" cy="443700"/>
          </a:xfrm>
          <a:prstGeom prst="straightConnector1">
            <a:avLst/>
          </a:prstGeom>
          <a:noFill/>
          <a:ln cap="flat" cmpd="sng" w="9525">
            <a:solidFill>
              <a:schemeClr val="dk2"/>
            </a:solidFill>
            <a:prstDash val="solid"/>
            <a:round/>
            <a:headEnd len="sm" w="sm" type="none"/>
            <a:tailEnd len="med" w="med" type="triangle"/>
          </a:ln>
        </p:spPr>
      </p:cxnSp>
      <p:cxnSp>
        <p:nvCxnSpPr>
          <p:cNvPr id="470" name="Google Shape;470;p12"/>
          <p:cNvCxnSpPr>
            <a:stCxn id="435" idx="6"/>
            <a:endCxn id="447" idx="2"/>
          </p:cNvCxnSpPr>
          <p:nvPr/>
        </p:nvCxnSpPr>
        <p:spPr>
          <a:xfrm>
            <a:off x="531238" y="1959856"/>
            <a:ext cx="895800" cy="665700"/>
          </a:xfrm>
          <a:prstGeom prst="straightConnector1">
            <a:avLst/>
          </a:prstGeom>
          <a:noFill/>
          <a:ln cap="flat" cmpd="sng" w="9525">
            <a:solidFill>
              <a:schemeClr val="dk2"/>
            </a:solidFill>
            <a:prstDash val="solid"/>
            <a:round/>
            <a:headEnd len="sm" w="sm" type="none"/>
            <a:tailEnd len="med" w="med" type="triangle"/>
          </a:ln>
        </p:spPr>
      </p:cxnSp>
      <p:cxnSp>
        <p:nvCxnSpPr>
          <p:cNvPr id="471" name="Google Shape;471;p12"/>
          <p:cNvCxnSpPr>
            <a:stCxn id="435" idx="6"/>
            <a:endCxn id="448" idx="2"/>
          </p:cNvCxnSpPr>
          <p:nvPr/>
        </p:nvCxnSpPr>
        <p:spPr>
          <a:xfrm>
            <a:off x="531238" y="1959856"/>
            <a:ext cx="895800" cy="887700"/>
          </a:xfrm>
          <a:prstGeom prst="straightConnector1">
            <a:avLst/>
          </a:prstGeom>
          <a:noFill/>
          <a:ln cap="flat" cmpd="sng" w="9525">
            <a:solidFill>
              <a:schemeClr val="dk2"/>
            </a:solidFill>
            <a:prstDash val="solid"/>
            <a:round/>
            <a:headEnd len="sm" w="sm" type="none"/>
            <a:tailEnd len="med" w="med" type="triangle"/>
          </a:ln>
        </p:spPr>
      </p:cxnSp>
      <p:cxnSp>
        <p:nvCxnSpPr>
          <p:cNvPr id="472" name="Google Shape;472;p12"/>
          <p:cNvCxnSpPr>
            <a:stCxn id="435" idx="6"/>
            <a:endCxn id="449" idx="2"/>
          </p:cNvCxnSpPr>
          <p:nvPr/>
        </p:nvCxnSpPr>
        <p:spPr>
          <a:xfrm>
            <a:off x="531238" y="1959856"/>
            <a:ext cx="895800" cy="1109700"/>
          </a:xfrm>
          <a:prstGeom prst="straightConnector1">
            <a:avLst/>
          </a:prstGeom>
          <a:noFill/>
          <a:ln cap="flat" cmpd="sng" w="9525">
            <a:solidFill>
              <a:schemeClr val="dk2"/>
            </a:solidFill>
            <a:prstDash val="solid"/>
            <a:round/>
            <a:headEnd len="sm" w="sm" type="none"/>
            <a:tailEnd len="med" w="med" type="triangle"/>
          </a:ln>
        </p:spPr>
      </p:cxnSp>
      <p:cxnSp>
        <p:nvCxnSpPr>
          <p:cNvPr id="473" name="Google Shape;473;p12"/>
          <p:cNvCxnSpPr>
            <a:stCxn id="435" idx="6"/>
            <a:endCxn id="450" idx="2"/>
          </p:cNvCxnSpPr>
          <p:nvPr/>
        </p:nvCxnSpPr>
        <p:spPr>
          <a:xfrm>
            <a:off x="531238" y="1959856"/>
            <a:ext cx="895800" cy="1331700"/>
          </a:xfrm>
          <a:prstGeom prst="straightConnector1">
            <a:avLst/>
          </a:prstGeom>
          <a:noFill/>
          <a:ln cap="flat" cmpd="sng" w="9525">
            <a:solidFill>
              <a:schemeClr val="dk2"/>
            </a:solidFill>
            <a:prstDash val="solid"/>
            <a:round/>
            <a:headEnd len="sm" w="sm" type="none"/>
            <a:tailEnd len="med" w="med" type="triangle"/>
          </a:ln>
        </p:spPr>
      </p:cxnSp>
      <p:cxnSp>
        <p:nvCxnSpPr>
          <p:cNvPr id="474" name="Google Shape;474;p12"/>
          <p:cNvCxnSpPr>
            <a:stCxn id="435" idx="6"/>
            <a:endCxn id="451" idx="2"/>
          </p:cNvCxnSpPr>
          <p:nvPr/>
        </p:nvCxnSpPr>
        <p:spPr>
          <a:xfrm>
            <a:off x="531238" y="1959856"/>
            <a:ext cx="895800" cy="1553700"/>
          </a:xfrm>
          <a:prstGeom prst="straightConnector1">
            <a:avLst/>
          </a:prstGeom>
          <a:noFill/>
          <a:ln cap="flat" cmpd="sng" w="9525">
            <a:solidFill>
              <a:schemeClr val="dk2"/>
            </a:solidFill>
            <a:prstDash val="solid"/>
            <a:round/>
            <a:headEnd len="sm" w="sm" type="none"/>
            <a:tailEnd len="med" w="med" type="triangle"/>
          </a:ln>
        </p:spPr>
      </p:cxnSp>
      <p:cxnSp>
        <p:nvCxnSpPr>
          <p:cNvPr id="475" name="Google Shape;475;p12"/>
          <p:cNvCxnSpPr>
            <a:stCxn id="436" idx="6"/>
            <a:endCxn id="447" idx="2"/>
          </p:cNvCxnSpPr>
          <p:nvPr/>
        </p:nvCxnSpPr>
        <p:spPr>
          <a:xfrm>
            <a:off x="531238" y="2181871"/>
            <a:ext cx="895800" cy="443700"/>
          </a:xfrm>
          <a:prstGeom prst="straightConnector1">
            <a:avLst/>
          </a:prstGeom>
          <a:noFill/>
          <a:ln cap="flat" cmpd="sng" w="9525">
            <a:solidFill>
              <a:schemeClr val="dk2"/>
            </a:solidFill>
            <a:prstDash val="solid"/>
            <a:round/>
            <a:headEnd len="sm" w="sm" type="none"/>
            <a:tailEnd len="med" w="med" type="triangle"/>
          </a:ln>
        </p:spPr>
      </p:cxnSp>
      <p:cxnSp>
        <p:nvCxnSpPr>
          <p:cNvPr id="476" name="Google Shape;476;p12"/>
          <p:cNvCxnSpPr>
            <a:stCxn id="436" idx="6"/>
            <a:endCxn id="448" idx="2"/>
          </p:cNvCxnSpPr>
          <p:nvPr/>
        </p:nvCxnSpPr>
        <p:spPr>
          <a:xfrm>
            <a:off x="531238" y="2181871"/>
            <a:ext cx="895800" cy="665700"/>
          </a:xfrm>
          <a:prstGeom prst="straightConnector1">
            <a:avLst/>
          </a:prstGeom>
          <a:noFill/>
          <a:ln cap="flat" cmpd="sng" w="9525">
            <a:solidFill>
              <a:schemeClr val="dk2"/>
            </a:solidFill>
            <a:prstDash val="solid"/>
            <a:round/>
            <a:headEnd len="sm" w="sm" type="none"/>
            <a:tailEnd len="med" w="med" type="triangle"/>
          </a:ln>
        </p:spPr>
      </p:cxnSp>
      <p:cxnSp>
        <p:nvCxnSpPr>
          <p:cNvPr id="477" name="Google Shape;477;p12"/>
          <p:cNvCxnSpPr>
            <a:stCxn id="436" idx="6"/>
            <a:endCxn id="449" idx="2"/>
          </p:cNvCxnSpPr>
          <p:nvPr/>
        </p:nvCxnSpPr>
        <p:spPr>
          <a:xfrm>
            <a:off x="531238" y="2181871"/>
            <a:ext cx="895800" cy="887700"/>
          </a:xfrm>
          <a:prstGeom prst="straightConnector1">
            <a:avLst/>
          </a:prstGeom>
          <a:noFill/>
          <a:ln cap="flat" cmpd="sng" w="9525">
            <a:solidFill>
              <a:schemeClr val="dk2"/>
            </a:solidFill>
            <a:prstDash val="solid"/>
            <a:round/>
            <a:headEnd len="sm" w="sm" type="none"/>
            <a:tailEnd len="med" w="med" type="triangle"/>
          </a:ln>
        </p:spPr>
      </p:cxnSp>
      <p:cxnSp>
        <p:nvCxnSpPr>
          <p:cNvPr id="478" name="Google Shape;478;p12"/>
          <p:cNvCxnSpPr>
            <a:endCxn id="450" idx="2"/>
          </p:cNvCxnSpPr>
          <p:nvPr/>
        </p:nvCxnSpPr>
        <p:spPr>
          <a:xfrm>
            <a:off x="531302" y="2181905"/>
            <a:ext cx="895800" cy="1109700"/>
          </a:xfrm>
          <a:prstGeom prst="straightConnector1">
            <a:avLst/>
          </a:prstGeom>
          <a:noFill/>
          <a:ln cap="flat" cmpd="sng" w="9525">
            <a:solidFill>
              <a:schemeClr val="dk2"/>
            </a:solidFill>
            <a:prstDash val="solid"/>
            <a:round/>
            <a:headEnd len="sm" w="sm" type="none"/>
            <a:tailEnd len="med" w="med" type="triangle"/>
          </a:ln>
        </p:spPr>
      </p:cxnSp>
      <p:cxnSp>
        <p:nvCxnSpPr>
          <p:cNvPr id="479" name="Google Shape;479;p12"/>
          <p:cNvCxnSpPr>
            <a:stCxn id="436" idx="6"/>
            <a:endCxn id="451" idx="2"/>
          </p:cNvCxnSpPr>
          <p:nvPr/>
        </p:nvCxnSpPr>
        <p:spPr>
          <a:xfrm>
            <a:off x="531238" y="2181871"/>
            <a:ext cx="895800" cy="1331700"/>
          </a:xfrm>
          <a:prstGeom prst="straightConnector1">
            <a:avLst/>
          </a:prstGeom>
          <a:noFill/>
          <a:ln cap="flat" cmpd="sng" w="9525">
            <a:solidFill>
              <a:schemeClr val="dk2"/>
            </a:solidFill>
            <a:prstDash val="solid"/>
            <a:round/>
            <a:headEnd len="sm" w="sm" type="none"/>
            <a:tailEnd len="med" w="med" type="triangle"/>
          </a:ln>
        </p:spPr>
      </p:cxnSp>
      <p:cxnSp>
        <p:nvCxnSpPr>
          <p:cNvPr id="480" name="Google Shape;480;p12"/>
          <p:cNvCxnSpPr>
            <a:stCxn id="437" idx="6"/>
            <a:endCxn id="446" idx="2"/>
          </p:cNvCxnSpPr>
          <p:nvPr/>
        </p:nvCxnSpPr>
        <p:spPr>
          <a:xfrm flipH="1" rot="10800000">
            <a:off x="531238" y="2403587"/>
            <a:ext cx="895800" cy="300"/>
          </a:xfrm>
          <a:prstGeom prst="straightConnector1">
            <a:avLst/>
          </a:prstGeom>
          <a:noFill/>
          <a:ln cap="flat" cmpd="sng" w="9525">
            <a:solidFill>
              <a:schemeClr val="dk2"/>
            </a:solidFill>
            <a:prstDash val="solid"/>
            <a:round/>
            <a:headEnd len="sm" w="sm" type="none"/>
            <a:tailEnd len="med" w="med" type="triangle"/>
          </a:ln>
        </p:spPr>
      </p:cxnSp>
      <p:cxnSp>
        <p:nvCxnSpPr>
          <p:cNvPr id="481" name="Google Shape;481;p12"/>
          <p:cNvCxnSpPr>
            <a:stCxn id="437" idx="6"/>
            <a:endCxn id="447" idx="2"/>
          </p:cNvCxnSpPr>
          <p:nvPr/>
        </p:nvCxnSpPr>
        <p:spPr>
          <a:xfrm>
            <a:off x="531238" y="2403887"/>
            <a:ext cx="895800" cy="221700"/>
          </a:xfrm>
          <a:prstGeom prst="straightConnector1">
            <a:avLst/>
          </a:prstGeom>
          <a:noFill/>
          <a:ln cap="flat" cmpd="sng" w="9525">
            <a:solidFill>
              <a:schemeClr val="dk2"/>
            </a:solidFill>
            <a:prstDash val="solid"/>
            <a:round/>
            <a:headEnd len="sm" w="sm" type="none"/>
            <a:tailEnd len="med" w="med" type="triangle"/>
          </a:ln>
        </p:spPr>
      </p:cxnSp>
      <p:cxnSp>
        <p:nvCxnSpPr>
          <p:cNvPr id="482" name="Google Shape;482;p12"/>
          <p:cNvCxnSpPr>
            <a:stCxn id="437" idx="6"/>
            <a:endCxn id="448" idx="2"/>
          </p:cNvCxnSpPr>
          <p:nvPr/>
        </p:nvCxnSpPr>
        <p:spPr>
          <a:xfrm>
            <a:off x="531238" y="2403887"/>
            <a:ext cx="895800" cy="443700"/>
          </a:xfrm>
          <a:prstGeom prst="straightConnector1">
            <a:avLst/>
          </a:prstGeom>
          <a:noFill/>
          <a:ln cap="flat" cmpd="sng" w="9525">
            <a:solidFill>
              <a:schemeClr val="dk2"/>
            </a:solidFill>
            <a:prstDash val="solid"/>
            <a:round/>
            <a:headEnd len="sm" w="sm" type="none"/>
            <a:tailEnd len="med" w="med" type="triangle"/>
          </a:ln>
        </p:spPr>
      </p:cxnSp>
      <p:cxnSp>
        <p:nvCxnSpPr>
          <p:cNvPr id="483" name="Google Shape;483;p12"/>
          <p:cNvCxnSpPr>
            <a:stCxn id="437" idx="6"/>
            <a:endCxn id="449" idx="2"/>
          </p:cNvCxnSpPr>
          <p:nvPr/>
        </p:nvCxnSpPr>
        <p:spPr>
          <a:xfrm>
            <a:off x="531238" y="2403887"/>
            <a:ext cx="895800" cy="665700"/>
          </a:xfrm>
          <a:prstGeom prst="straightConnector1">
            <a:avLst/>
          </a:prstGeom>
          <a:noFill/>
          <a:ln cap="flat" cmpd="sng" w="9525">
            <a:solidFill>
              <a:schemeClr val="dk2"/>
            </a:solidFill>
            <a:prstDash val="solid"/>
            <a:round/>
            <a:headEnd len="sm" w="sm" type="none"/>
            <a:tailEnd len="med" w="med" type="triangle"/>
          </a:ln>
        </p:spPr>
      </p:cxnSp>
      <p:cxnSp>
        <p:nvCxnSpPr>
          <p:cNvPr id="484" name="Google Shape;484;p12"/>
          <p:cNvCxnSpPr>
            <a:stCxn id="437" idx="6"/>
            <a:endCxn id="450" idx="2"/>
          </p:cNvCxnSpPr>
          <p:nvPr/>
        </p:nvCxnSpPr>
        <p:spPr>
          <a:xfrm>
            <a:off x="531238" y="2403887"/>
            <a:ext cx="895800" cy="887700"/>
          </a:xfrm>
          <a:prstGeom prst="straightConnector1">
            <a:avLst/>
          </a:prstGeom>
          <a:noFill/>
          <a:ln cap="flat" cmpd="sng" w="9525">
            <a:solidFill>
              <a:schemeClr val="dk2"/>
            </a:solidFill>
            <a:prstDash val="solid"/>
            <a:round/>
            <a:headEnd len="sm" w="sm" type="none"/>
            <a:tailEnd len="med" w="med" type="triangle"/>
          </a:ln>
        </p:spPr>
      </p:cxnSp>
      <p:cxnSp>
        <p:nvCxnSpPr>
          <p:cNvPr id="485" name="Google Shape;485;p12"/>
          <p:cNvCxnSpPr>
            <a:stCxn id="437" idx="6"/>
            <a:endCxn id="451" idx="2"/>
          </p:cNvCxnSpPr>
          <p:nvPr/>
        </p:nvCxnSpPr>
        <p:spPr>
          <a:xfrm>
            <a:off x="531238" y="2403887"/>
            <a:ext cx="895800" cy="1109700"/>
          </a:xfrm>
          <a:prstGeom prst="straightConnector1">
            <a:avLst/>
          </a:prstGeom>
          <a:noFill/>
          <a:ln cap="flat" cmpd="sng" w="9525">
            <a:solidFill>
              <a:schemeClr val="dk2"/>
            </a:solidFill>
            <a:prstDash val="solid"/>
            <a:round/>
            <a:headEnd len="sm" w="sm" type="none"/>
            <a:tailEnd len="med" w="med" type="triangle"/>
          </a:ln>
        </p:spPr>
      </p:cxnSp>
      <p:cxnSp>
        <p:nvCxnSpPr>
          <p:cNvPr id="486" name="Google Shape;486;p12"/>
          <p:cNvCxnSpPr>
            <a:stCxn id="438" idx="6"/>
            <a:endCxn id="446" idx="2"/>
          </p:cNvCxnSpPr>
          <p:nvPr/>
        </p:nvCxnSpPr>
        <p:spPr>
          <a:xfrm flipH="1" rot="10800000">
            <a:off x="531238" y="2403602"/>
            <a:ext cx="895800" cy="222300"/>
          </a:xfrm>
          <a:prstGeom prst="straightConnector1">
            <a:avLst/>
          </a:prstGeom>
          <a:noFill/>
          <a:ln cap="flat" cmpd="sng" w="9525">
            <a:solidFill>
              <a:schemeClr val="dk2"/>
            </a:solidFill>
            <a:prstDash val="solid"/>
            <a:round/>
            <a:headEnd len="sm" w="sm" type="none"/>
            <a:tailEnd len="med" w="med" type="triangle"/>
          </a:ln>
        </p:spPr>
      </p:cxnSp>
      <p:cxnSp>
        <p:nvCxnSpPr>
          <p:cNvPr id="487" name="Google Shape;487;p12"/>
          <p:cNvCxnSpPr>
            <a:stCxn id="438" idx="6"/>
            <a:endCxn id="448" idx="2"/>
          </p:cNvCxnSpPr>
          <p:nvPr/>
        </p:nvCxnSpPr>
        <p:spPr>
          <a:xfrm>
            <a:off x="531238" y="2625902"/>
            <a:ext cx="895800" cy="221700"/>
          </a:xfrm>
          <a:prstGeom prst="straightConnector1">
            <a:avLst/>
          </a:prstGeom>
          <a:noFill/>
          <a:ln cap="flat" cmpd="sng" w="9525">
            <a:solidFill>
              <a:schemeClr val="dk2"/>
            </a:solidFill>
            <a:prstDash val="solid"/>
            <a:round/>
            <a:headEnd len="sm" w="sm" type="none"/>
            <a:tailEnd len="med" w="med" type="triangle"/>
          </a:ln>
        </p:spPr>
      </p:cxnSp>
      <p:cxnSp>
        <p:nvCxnSpPr>
          <p:cNvPr id="488" name="Google Shape;488;p12"/>
          <p:cNvCxnSpPr>
            <a:stCxn id="438" idx="6"/>
            <a:endCxn id="449" idx="2"/>
          </p:cNvCxnSpPr>
          <p:nvPr/>
        </p:nvCxnSpPr>
        <p:spPr>
          <a:xfrm>
            <a:off x="531238" y="2625902"/>
            <a:ext cx="895800" cy="443700"/>
          </a:xfrm>
          <a:prstGeom prst="straightConnector1">
            <a:avLst/>
          </a:prstGeom>
          <a:noFill/>
          <a:ln cap="flat" cmpd="sng" w="9525">
            <a:solidFill>
              <a:schemeClr val="dk2"/>
            </a:solidFill>
            <a:prstDash val="solid"/>
            <a:round/>
            <a:headEnd len="sm" w="sm" type="none"/>
            <a:tailEnd len="med" w="med" type="triangle"/>
          </a:ln>
        </p:spPr>
      </p:cxnSp>
      <p:cxnSp>
        <p:nvCxnSpPr>
          <p:cNvPr id="489" name="Google Shape;489;p12"/>
          <p:cNvCxnSpPr>
            <a:stCxn id="438" idx="6"/>
            <a:endCxn id="450" idx="2"/>
          </p:cNvCxnSpPr>
          <p:nvPr/>
        </p:nvCxnSpPr>
        <p:spPr>
          <a:xfrm>
            <a:off x="531238" y="2625902"/>
            <a:ext cx="895800" cy="665700"/>
          </a:xfrm>
          <a:prstGeom prst="straightConnector1">
            <a:avLst/>
          </a:prstGeom>
          <a:noFill/>
          <a:ln cap="flat" cmpd="sng" w="9525">
            <a:solidFill>
              <a:schemeClr val="dk2"/>
            </a:solidFill>
            <a:prstDash val="solid"/>
            <a:round/>
            <a:headEnd len="sm" w="sm" type="none"/>
            <a:tailEnd len="med" w="med" type="triangle"/>
          </a:ln>
        </p:spPr>
      </p:cxnSp>
      <p:cxnSp>
        <p:nvCxnSpPr>
          <p:cNvPr id="490" name="Google Shape;490;p12"/>
          <p:cNvCxnSpPr>
            <a:stCxn id="438" idx="6"/>
            <a:endCxn id="451" idx="2"/>
          </p:cNvCxnSpPr>
          <p:nvPr/>
        </p:nvCxnSpPr>
        <p:spPr>
          <a:xfrm>
            <a:off x="531238" y="2625902"/>
            <a:ext cx="895800" cy="887700"/>
          </a:xfrm>
          <a:prstGeom prst="straightConnector1">
            <a:avLst/>
          </a:prstGeom>
          <a:noFill/>
          <a:ln cap="flat" cmpd="sng" w="9525">
            <a:solidFill>
              <a:schemeClr val="dk2"/>
            </a:solidFill>
            <a:prstDash val="solid"/>
            <a:round/>
            <a:headEnd len="sm" w="sm" type="none"/>
            <a:tailEnd len="med" w="med" type="triangle"/>
          </a:ln>
        </p:spPr>
      </p:cxnSp>
      <p:cxnSp>
        <p:nvCxnSpPr>
          <p:cNvPr id="491" name="Google Shape;491;p12"/>
          <p:cNvCxnSpPr>
            <a:stCxn id="439" idx="6"/>
            <a:endCxn id="446" idx="2"/>
          </p:cNvCxnSpPr>
          <p:nvPr/>
        </p:nvCxnSpPr>
        <p:spPr>
          <a:xfrm flipH="1" rot="10800000">
            <a:off x="531238" y="2403618"/>
            <a:ext cx="895800" cy="444300"/>
          </a:xfrm>
          <a:prstGeom prst="straightConnector1">
            <a:avLst/>
          </a:prstGeom>
          <a:noFill/>
          <a:ln cap="flat" cmpd="sng" w="9525">
            <a:solidFill>
              <a:schemeClr val="dk2"/>
            </a:solidFill>
            <a:prstDash val="solid"/>
            <a:round/>
            <a:headEnd len="sm" w="sm" type="none"/>
            <a:tailEnd len="med" w="med" type="triangle"/>
          </a:ln>
        </p:spPr>
      </p:cxnSp>
      <p:cxnSp>
        <p:nvCxnSpPr>
          <p:cNvPr id="492" name="Google Shape;492;p12"/>
          <p:cNvCxnSpPr>
            <a:stCxn id="438" idx="6"/>
            <a:endCxn id="447" idx="2"/>
          </p:cNvCxnSpPr>
          <p:nvPr/>
        </p:nvCxnSpPr>
        <p:spPr>
          <a:xfrm flipH="1" rot="10800000">
            <a:off x="531238" y="2625602"/>
            <a:ext cx="895800" cy="300"/>
          </a:xfrm>
          <a:prstGeom prst="straightConnector1">
            <a:avLst/>
          </a:prstGeom>
          <a:noFill/>
          <a:ln cap="flat" cmpd="sng" w="9525">
            <a:solidFill>
              <a:schemeClr val="dk2"/>
            </a:solidFill>
            <a:prstDash val="solid"/>
            <a:round/>
            <a:headEnd len="sm" w="sm" type="none"/>
            <a:tailEnd len="med" w="med" type="triangle"/>
          </a:ln>
        </p:spPr>
      </p:cxnSp>
      <p:cxnSp>
        <p:nvCxnSpPr>
          <p:cNvPr id="493" name="Google Shape;493;p12"/>
          <p:cNvCxnSpPr>
            <a:stCxn id="439" idx="6"/>
            <a:endCxn id="447" idx="2"/>
          </p:cNvCxnSpPr>
          <p:nvPr/>
        </p:nvCxnSpPr>
        <p:spPr>
          <a:xfrm flipH="1" rot="10800000">
            <a:off x="531238" y="2625618"/>
            <a:ext cx="895800" cy="222300"/>
          </a:xfrm>
          <a:prstGeom prst="straightConnector1">
            <a:avLst/>
          </a:prstGeom>
          <a:noFill/>
          <a:ln cap="flat" cmpd="sng" w="9525">
            <a:solidFill>
              <a:schemeClr val="dk2"/>
            </a:solidFill>
            <a:prstDash val="solid"/>
            <a:round/>
            <a:headEnd len="sm" w="sm" type="none"/>
            <a:tailEnd len="med" w="med" type="triangle"/>
          </a:ln>
        </p:spPr>
      </p:cxnSp>
      <p:cxnSp>
        <p:nvCxnSpPr>
          <p:cNvPr id="494" name="Google Shape;494;p12"/>
          <p:cNvCxnSpPr>
            <a:stCxn id="439" idx="6"/>
            <a:endCxn id="449" idx="2"/>
          </p:cNvCxnSpPr>
          <p:nvPr/>
        </p:nvCxnSpPr>
        <p:spPr>
          <a:xfrm>
            <a:off x="531238" y="2847918"/>
            <a:ext cx="895800" cy="221700"/>
          </a:xfrm>
          <a:prstGeom prst="straightConnector1">
            <a:avLst/>
          </a:prstGeom>
          <a:noFill/>
          <a:ln cap="flat" cmpd="sng" w="9525">
            <a:solidFill>
              <a:schemeClr val="dk2"/>
            </a:solidFill>
            <a:prstDash val="solid"/>
            <a:round/>
            <a:headEnd len="sm" w="sm" type="none"/>
            <a:tailEnd len="med" w="med" type="triangle"/>
          </a:ln>
        </p:spPr>
      </p:cxnSp>
      <p:cxnSp>
        <p:nvCxnSpPr>
          <p:cNvPr id="495" name="Google Shape;495;p12"/>
          <p:cNvCxnSpPr>
            <a:stCxn id="439" idx="6"/>
            <a:endCxn id="448" idx="2"/>
          </p:cNvCxnSpPr>
          <p:nvPr/>
        </p:nvCxnSpPr>
        <p:spPr>
          <a:xfrm flipH="1" rot="10800000">
            <a:off x="531238" y="2847618"/>
            <a:ext cx="895800" cy="300"/>
          </a:xfrm>
          <a:prstGeom prst="straightConnector1">
            <a:avLst/>
          </a:prstGeom>
          <a:noFill/>
          <a:ln cap="flat" cmpd="sng" w="9525">
            <a:solidFill>
              <a:schemeClr val="dk2"/>
            </a:solidFill>
            <a:prstDash val="solid"/>
            <a:round/>
            <a:headEnd len="sm" w="sm" type="none"/>
            <a:tailEnd len="med" w="med" type="triangle"/>
          </a:ln>
        </p:spPr>
      </p:cxnSp>
      <p:cxnSp>
        <p:nvCxnSpPr>
          <p:cNvPr id="496" name="Google Shape;496;p12"/>
          <p:cNvCxnSpPr>
            <a:stCxn id="439" idx="6"/>
            <a:endCxn id="450" idx="2"/>
          </p:cNvCxnSpPr>
          <p:nvPr/>
        </p:nvCxnSpPr>
        <p:spPr>
          <a:xfrm>
            <a:off x="531238" y="2847918"/>
            <a:ext cx="895800" cy="443700"/>
          </a:xfrm>
          <a:prstGeom prst="straightConnector1">
            <a:avLst/>
          </a:prstGeom>
          <a:noFill/>
          <a:ln cap="flat" cmpd="sng" w="9525">
            <a:solidFill>
              <a:schemeClr val="dk2"/>
            </a:solidFill>
            <a:prstDash val="solid"/>
            <a:round/>
            <a:headEnd len="sm" w="sm" type="none"/>
            <a:tailEnd len="med" w="med" type="triangle"/>
          </a:ln>
        </p:spPr>
      </p:cxnSp>
      <p:cxnSp>
        <p:nvCxnSpPr>
          <p:cNvPr id="497" name="Google Shape;497;p12"/>
          <p:cNvCxnSpPr>
            <a:stCxn id="439" idx="6"/>
            <a:endCxn id="451" idx="2"/>
          </p:cNvCxnSpPr>
          <p:nvPr/>
        </p:nvCxnSpPr>
        <p:spPr>
          <a:xfrm>
            <a:off x="531238" y="2847918"/>
            <a:ext cx="895800" cy="665700"/>
          </a:xfrm>
          <a:prstGeom prst="straightConnector1">
            <a:avLst/>
          </a:prstGeom>
          <a:noFill/>
          <a:ln cap="flat" cmpd="sng" w="9525">
            <a:solidFill>
              <a:schemeClr val="dk2"/>
            </a:solidFill>
            <a:prstDash val="solid"/>
            <a:round/>
            <a:headEnd len="sm" w="sm" type="none"/>
            <a:tailEnd len="med" w="med" type="triangle"/>
          </a:ln>
        </p:spPr>
      </p:cxnSp>
      <p:cxnSp>
        <p:nvCxnSpPr>
          <p:cNvPr id="498" name="Google Shape;498;p12"/>
          <p:cNvCxnSpPr>
            <a:stCxn id="440" idx="6"/>
            <a:endCxn id="446" idx="2"/>
          </p:cNvCxnSpPr>
          <p:nvPr/>
        </p:nvCxnSpPr>
        <p:spPr>
          <a:xfrm flipH="1" rot="10800000">
            <a:off x="531238" y="2403634"/>
            <a:ext cx="895800" cy="666300"/>
          </a:xfrm>
          <a:prstGeom prst="straightConnector1">
            <a:avLst/>
          </a:prstGeom>
          <a:noFill/>
          <a:ln cap="flat" cmpd="sng" w="9525">
            <a:solidFill>
              <a:schemeClr val="dk2"/>
            </a:solidFill>
            <a:prstDash val="solid"/>
            <a:round/>
            <a:headEnd len="sm" w="sm" type="none"/>
            <a:tailEnd len="med" w="med" type="triangle"/>
          </a:ln>
        </p:spPr>
      </p:cxnSp>
      <p:cxnSp>
        <p:nvCxnSpPr>
          <p:cNvPr id="499" name="Google Shape;499;p12"/>
          <p:cNvCxnSpPr>
            <a:stCxn id="440" idx="6"/>
            <a:endCxn id="447" idx="2"/>
          </p:cNvCxnSpPr>
          <p:nvPr/>
        </p:nvCxnSpPr>
        <p:spPr>
          <a:xfrm flipH="1" rot="10800000">
            <a:off x="531238" y="2625634"/>
            <a:ext cx="895800" cy="444300"/>
          </a:xfrm>
          <a:prstGeom prst="straightConnector1">
            <a:avLst/>
          </a:prstGeom>
          <a:noFill/>
          <a:ln cap="flat" cmpd="sng" w="9525">
            <a:solidFill>
              <a:schemeClr val="dk2"/>
            </a:solidFill>
            <a:prstDash val="solid"/>
            <a:round/>
            <a:headEnd len="sm" w="sm" type="none"/>
            <a:tailEnd len="med" w="med" type="triangle"/>
          </a:ln>
        </p:spPr>
      </p:cxnSp>
      <p:cxnSp>
        <p:nvCxnSpPr>
          <p:cNvPr id="500" name="Google Shape;500;p12"/>
          <p:cNvCxnSpPr>
            <a:stCxn id="440" idx="6"/>
            <a:endCxn id="448" idx="2"/>
          </p:cNvCxnSpPr>
          <p:nvPr/>
        </p:nvCxnSpPr>
        <p:spPr>
          <a:xfrm flipH="1" rot="10800000">
            <a:off x="531238" y="2847634"/>
            <a:ext cx="895800" cy="222300"/>
          </a:xfrm>
          <a:prstGeom prst="straightConnector1">
            <a:avLst/>
          </a:prstGeom>
          <a:noFill/>
          <a:ln cap="flat" cmpd="sng" w="9525">
            <a:solidFill>
              <a:schemeClr val="dk2"/>
            </a:solidFill>
            <a:prstDash val="solid"/>
            <a:round/>
            <a:headEnd len="sm" w="sm" type="none"/>
            <a:tailEnd len="med" w="med" type="triangle"/>
          </a:ln>
        </p:spPr>
      </p:cxnSp>
      <p:cxnSp>
        <p:nvCxnSpPr>
          <p:cNvPr id="501" name="Google Shape;501;p12"/>
          <p:cNvCxnSpPr>
            <a:stCxn id="440" idx="6"/>
            <a:endCxn id="450" idx="2"/>
          </p:cNvCxnSpPr>
          <p:nvPr/>
        </p:nvCxnSpPr>
        <p:spPr>
          <a:xfrm>
            <a:off x="531238" y="3069934"/>
            <a:ext cx="895800" cy="221700"/>
          </a:xfrm>
          <a:prstGeom prst="straightConnector1">
            <a:avLst/>
          </a:prstGeom>
          <a:noFill/>
          <a:ln cap="flat" cmpd="sng" w="9525">
            <a:solidFill>
              <a:schemeClr val="dk2"/>
            </a:solidFill>
            <a:prstDash val="solid"/>
            <a:round/>
            <a:headEnd len="sm" w="sm" type="none"/>
            <a:tailEnd len="med" w="med" type="triangle"/>
          </a:ln>
        </p:spPr>
      </p:cxnSp>
      <p:cxnSp>
        <p:nvCxnSpPr>
          <p:cNvPr id="502" name="Google Shape;502;p12"/>
          <p:cNvCxnSpPr>
            <a:stCxn id="440" idx="6"/>
            <a:endCxn id="449" idx="2"/>
          </p:cNvCxnSpPr>
          <p:nvPr/>
        </p:nvCxnSpPr>
        <p:spPr>
          <a:xfrm flipH="1" rot="10800000">
            <a:off x="531238" y="3069634"/>
            <a:ext cx="895800" cy="300"/>
          </a:xfrm>
          <a:prstGeom prst="straightConnector1">
            <a:avLst/>
          </a:prstGeom>
          <a:noFill/>
          <a:ln cap="flat" cmpd="sng" w="9525">
            <a:solidFill>
              <a:schemeClr val="dk2"/>
            </a:solidFill>
            <a:prstDash val="solid"/>
            <a:round/>
            <a:headEnd len="sm" w="sm" type="none"/>
            <a:tailEnd len="med" w="med" type="triangle"/>
          </a:ln>
        </p:spPr>
      </p:cxnSp>
      <p:cxnSp>
        <p:nvCxnSpPr>
          <p:cNvPr id="503" name="Google Shape;503;p12"/>
          <p:cNvCxnSpPr>
            <a:stCxn id="440" idx="6"/>
            <a:endCxn id="451" idx="2"/>
          </p:cNvCxnSpPr>
          <p:nvPr/>
        </p:nvCxnSpPr>
        <p:spPr>
          <a:xfrm>
            <a:off x="531238" y="3069934"/>
            <a:ext cx="895800" cy="443700"/>
          </a:xfrm>
          <a:prstGeom prst="straightConnector1">
            <a:avLst/>
          </a:prstGeom>
          <a:noFill/>
          <a:ln cap="flat" cmpd="sng" w="9525">
            <a:solidFill>
              <a:schemeClr val="dk2"/>
            </a:solidFill>
            <a:prstDash val="solid"/>
            <a:round/>
            <a:headEnd len="sm" w="sm" type="none"/>
            <a:tailEnd len="med" w="med" type="triangle"/>
          </a:ln>
        </p:spPr>
      </p:cxnSp>
      <p:cxnSp>
        <p:nvCxnSpPr>
          <p:cNvPr id="504" name="Google Shape;504;p12"/>
          <p:cNvCxnSpPr>
            <a:stCxn id="441" idx="6"/>
            <a:endCxn id="446" idx="2"/>
          </p:cNvCxnSpPr>
          <p:nvPr/>
        </p:nvCxnSpPr>
        <p:spPr>
          <a:xfrm flipH="1" rot="10800000">
            <a:off x="531238" y="2403649"/>
            <a:ext cx="895800" cy="888300"/>
          </a:xfrm>
          <a:prstGeom prst="straightConnector1">
            <a:avLst/>
          </a:prstGeom>
          <a:noFill/>
          <a:ln cap="flat" cmpd="sng" w="9525">
            <a:solidFill>
              <a:schemeClr val="dk2"/>
            </a:solidFill>
            <a:prstDash val="solid"/>
            <a:round/>
            <a:headEnd len="sm" w="sm" type="none"/>
            <a:tailEnd len="med" w="med" type="triangle"/>
          </a:ln>
        </p:spPr>
      </p:cxnSp>
      <p:cxnSp>
        <p:nvCxnSpPr>
          <p:cNvPr id="505" name="Google Shape;505;p12"/>
          <p:cNvCxnSpPr>
            <a:stCxn id="441" idx="6"/>
            <a:endCxn id="447" idx="2"/>
          </p:cNvCxnSpPr>
          <p:nvPr/>
        </p:nvCxnSpPr>
        <p:spPr>
          <a:xfrm flipH="1" rot="10800000">
            <a:off x="531238" y="2625649"/>
            <a:ext cx="895800" cy="666300"/>
          </a:xfrm>
          <a:prstGeom prst="straightConnector1">
            <a:avLst/>
          </a:prstGeom>
          <a:noFill/>
          <a:ln cap="flat" cmpd="sng" w="9525">
            <a:solidFill>
              <a:schemeClr val="dk2"/>
            </a:solidFill>
            <a:prstDash val="solid"/>
            <a:round/>
            <a:headEnd len="sm" w="sm" type="none"/>
            <a:tailEnd len="med" w="med" type="triangle"/>
          </a:ln>
        </p:spPr>
      </p:cxnSp>
      <p:cxnSp>
        <p:nvCxnSpPr>
          <p:cNvPr id="506" name="Google Shape;506;p12"/>
          <p:cNvCxnSpPr>
            <a:stCxn id="441" idx="6"/>
            <a:endCxn id="448" idx="2"/>
          </p:cNvCxnSpPr>
          <p:nvPr/>
        </p:nvCxnSpPr>
        <p:spPr>
          <a:xfrm flipH="1" rot="10800000">
            <a:off x="531238" y="2847649"/>
            <a:ext cx="895800" cy="444300"/>
          </a:xfrm>
          <a:prstGeom prst="straightConnector1">
            <a:avLst/>
          </a:prstGeom>
          <a:noFill/>
          <a:ln cap="flat" cmpd="sng" w="9525">
            <a:solidFill>
              <a:schemeClr val="dk2"/>
            </a:solidFill>
            <a:prstDash val="solid"/>
            <a:round/>
            <a:headEnd len="sm" w="sm" type="none"/>
            <a:tailEnd len="med" w="med" type="triangle"/>
          </a:ln>
        </p:spPr>
      </p:cxnSp>
      <p:cxnSp>
        <p:nvCxnSpPr>
          <p:cNvPr id="507" name="Google Shape;507;p12"/>
          <p:cNvCxnSpPr>
            <a:stCxn id="441" idx="6"/>
            <a:endCxn id="449" idx="2"/>
          </p:cNvCxnSpPr>
          <p:nvPr/>
        </p:nvCxnSpPr>
        <p:spPr>
          <a:xfrm flipH="1" rot="10800000">
            <a:off x="531238" y="3069649"/>
            <a:ext cx="895800" cy="222300"/>
          </a:xfrm>
          <a:prstGeom prst="straightConnector1">
            <a:avLst/>
          </a:prstGeom>
          <a:noFill/>
          <a:ln cap="flat" cmpd="sng" w="9525">
            <a:solidFill>
              <a:schemeClr val="dk2"/>
            </a:solidFill>
            <a:prstDash val="solid"/>
            <a:round/>
            <a:headEnd len="sm" w="sm" type="none"/>
            <a:tailEnd len="med" w="med" type="triangle"/>
          </a:ln>
        </p:spPr>
      </p:cxnSp>
      <p:cxnSp>
        <p:nvCxnSpPr>
          <p:cNvPr id="508" name="Google Shape;508;p12"/>
          <p:cNvCxnSpPr>
            <a:stCxn id="441" idx="6"/>
            <a:endCxn id="450" idx="2"/>
          </p:cNvCxnSpPr>
          <p:nvPr/>
        </p:nvCxnSpPr>
        <p:spPr>
          <a:xfrm flipH="1" rot="10800000">
            <a:off x="531238" y="3291649"/>
            <a:ext cx="895800" cy="300"/>
          </a:xfrm>
          <a:prstGeom prst="straightConnector1">
            <a:avLst/>
          </a:prstGeom>
          <a:noFill/>
          <a:ln cap="flat" cmpd="sng" w="9525">
            <a:solidFill>
              <a:schemeClr val="dk2"/>
            </a:solidFill>
            <a:prstDash val="solid"/>
            <a:round/>
            <a:headEnd len="sm" w="sm" type="none"/>
            <a:tailEnd len="med" w="med" type="triangle"/>
          </a:ln>
        </p:spPr>
      </p:cxnSp>
      <p:cxnSp>
        <p:nvCxnSpPr>
          <p:cNvPr id="509" name="Google Shape;509;p12"/>
          <p:cNvCxnSpPr>
            <a:stCxn id="441" idx="6"/>
            <a:endCxn id="451" idx="2"/>
          </p:cNvCxnSpPr>
          <p:nvPr/>
        </p:nvCxnSpPr>
        <p:spPr>
          <a:xfrm>
            <a:off x="531238" y="3291949"/>
            <a:ext cx="895800" cy="221700"/>
          </a:xfrm>
          <a:prstGeom prst="straightConnector1">
            <a:avLst/>
          </a:prstGeom>
          <a:noFill/>
          <a:ln cap="flat" cmpd="sng" w="9525">
            <a:solidFill>
              <a:schemeClr val="dk2"/>
            </a:solidFill>
            <a:prstDash val="solid"/>
            <a:round/>
            <a:headEnd len="sm" w="sm" type="none"/>
            <a:tailEnd len="med" w="med" type="triangle"/>
          </a:ln>
        </p:spPr>
      </p:cxnSp>
      <p:cxnSp>
        <p:nvCxnSpPr>
          <p:cNvPr id="510" name="Google Shape;510;p12"/>
          <p:cNvCxnSpPr>
            <a:stCxn id="442" idx="6"/>
            <a:endCxn id="446" idx="2"/>
          </p:cNvCxnSpPr>
          <p:nvPr/>
        </p:nvCxnSpPr>
        <p:spPr>
          <a:xfrm flipH="1" rot="10800000">
            <a:off x="531238" y="2403665"/>
            <a:ext cx="895800" cy="1110300"/>
          </a:xfrm>
          <a:prstGeom prst="straightConnector1">
            <a:avLst/>
          </a:prstGeom>
          <a:noFill/>
          <a:ln cap="flat" cmpd="sng" w="9525">
            <a:solidFill>
              <a:schemeClr val="dk2"/>
            </a:solidFill>
            <a:prstDash val="solid"/>
            <a:round/>
            <a:headEnd len="sm" w="sm" type="none"/>
            <a:tailEnd len="med" w="med" type="triangle"/>
          </a:ln>
        </p:spPr>
      </p:cxnSp>
      <p:cxnSp>
        <p:nvCxnSpPr>
          <p:cNvPr id="511" name="Google Shape;511;p12"/>
          <p:cNvCxnSpPr>
            <a:stCxn id="442" idx="6"/>
            <a:endCxn id="447" idx="2"/>
          </p:cNvCxnSpPr>
          <p:nvPr/>
        </p:nvCxnSpPr>
        <p:spPr>
          <a:xfrm flipH="1" rot="10800000">
            <a:off x="531238" y="2625665"/>
            <a:ext cx="895800" cy="888300"/>
          </a:xfrm>
          <a:prstGeom prst="straightConnector1">
            <a:avLst/>
          </a:prstGeom>
          <a:noFill/>
          <a:ln cap="flat" cmpd="sng" w="9525">
            <a:solidFill>
              <a:schemeClr val="dk2"/>
            </a:solidFill>
            <a:prstDash val="solid"/>
            <a:round/>
            <a:headEnd len="sm" w="sm" type="none"/>
            <a:tailEnd len="med" w="med" type="triangle"/>
          </a:ln>
        </p:spPr>
      </p:cxnSp>
      <p:cxnSp>
        <p:nvCxnSpPr>
          <p:cNvPr id="512" name="Google Shape;512;p12"/>
          <p:cNvCxnSpPr>
            <a:stCxn id="442" idx="6"/>
            <a:endCxn id="448" idx="2"/>
          </p:cNvCxnSpPr>
          <p:nvPr/>
        </p:nvCxnSpPr>
        <p:spPr>
          <a:xfrm flipH="1" rot="10800000">
            <a:off x="531238" y="2847665"/>
            <a:ext cx="895800" cy="666300"/>
          </a:xfrm>
          <a:prstGeom prst="straightConnector1">
            <a:avLst/>
          </a:prstGeom>
          <a:noFill/>
          <a:ln cap="flat" cmpd="sng" w="9525">
            <a:solidFill>
              <a:schemeClr val="dk2"/>
            </a:solidFill>
            <a:prstDash val="solid"/>
            <a:round/>
            <a:headEnd len="sm" w="sm" type="none"/>
            <a:tailEnd len="med" w="med" type="triangle"/>
          </a:ln>
        </p:spPr>
      </p:cxnSp>
      <p:cxnSp>
        <p:nvCxnSpPr>
          <p:cNvPr id="513" name="Google Shape;513;p12"/>
          <p:cNvCxnSpPr>
            <a:stCxn id="442" idx="6"/>
            <a:endCxn id="449" idx="2"/>
          </p:cNvCxnSpPr>
          <p:nvPr/>
        </p:nvCxnSpPr>
        <p:spPr>
          <a:xfrm flipH="1" rot="10800000">
            <a:off x="531238" y="3069665"/>
            <a:ext cx="895800" cy="444300"/>
          </a:xfrm>
          <a:prstGeom prst="straightConnector1">
            <a:avLst/>
          </a:prstGeom>
          <a:noFill/>
          <a:ln cap="flat" cmpd="sng" w="9525">
            <a:solidFill>
              <a:schemeClr val="dk2"/>
            </a:solidFill>
            <a:prstDash val="solid"/>
            <a:round/>
            <a:headEnd len="sm" w="sm" type="none"/>
            <a:tailEnd len="med" w="med" type="triangle"/>
          </a:ln>
        </p:spPr>
      </p:cxnSp>
      <p:cxnSp>
        <p:nvCxnSpPr>
          <p:cNvPr id="514" name="Google Shape;514;p12"/>
          <p:cNvCxnSpPr>
            <a:stCxn id="442" idx="6"/>
            <a:endCxn id="450" idx="2"/>
          </p:cNvCxnSpPr>
          <p:nvPr/>
        </p:nvCxnSpPr>
        <p:spPr>
          <a:xfrm flipH="1" rot="10800000">
            <a:off x="531238" y="3291665"/>
            <a:ext cx="895800" cy="222300"/>
          </a:xfrm>
          <a:prstGeom prst="straightConnector1">
            <a:avLst/>
          </a:prstGeom>
          <a:noFill/>
          <a:ln cap="flat" cmpd="sng" w="9525">
            <a:solidFill>
              <a:schemeClr val="dk2"/>
            </a:solidFill>
            <a:prstDash val="solid"/>
            <a:round/>
            <a:headEnd len="sm" w="sm" type="none"/>
            <a:tailEnd len="med" w="med" type="triangle"/>
          </a:ln>
        </p:spPr>
      </p:cxnSp>
      <p:cxnSp>
        <p:nvCxnSpPr>
          <p:cNvPr id="515" name="Google Shape;515;p12"/>
          <p:cNvCxnSpPr>
            <a:stCxn id="442" idx="6"/>
            <a:endCxn id="451" idx="2"/>
          </p:cNvCxnSpPr>
          <p:nvPr/>
        </p:nvCxnSpPr>
        <p:spPr>
          <a:xfrm flipH="1" rot="10800000">
            <a:off x="531238" y="3513665"/>
            <a:ext cx="895800" cy="300"/>
          </a:xfrm>
          <a:prstGeom prst="straightConnector1">
            <a:avLst/>
          </a:prstGeom>
          <a:noFill/>
          <a:ln cap="flat" cmpd="sng" w="9525">
            <a:solidFill>
              <a:schemeClr val="dk2"/>
            </a:solidFill>
            <a:prstDash val="solid"/>
            <a:round/>
            <a:headEnd len="sm" w="sm" type="none"/>
            <a:tailEnd len="med" w="med" type="triangle"/>
          </a:ln>
        </p:spPr>
      </p:cxnSp>
      <p:cxnSp>
        <p:nvCxnSpPr>
          <p:cNvPr id="516" name="Google Shape;516;p12"/>
          <p:cNvCxnSpPr>
            <a:stCxn id="443" idx="6"/>
            <a:endCxn id="446" idx="2"/>
          </p:cNvCxnSpPr>
          <p:nvPr/>
        </p:nvCxnSpPr>
        <p:spPr>
          <a:xfrm flipH="1" rot="10800000">
            <a:off x="531238" y="2403680"/>
            <a:ext cx="895800" cy="1332300"/>
          </a:xfrm>
          <a:prstGeom prst="straightConnector1">
            <a:avLst/>
          </a:prstGeom>
          <a:noFill/>
          <a:ln cap="flat" cmpd="sng" w="9525">
            <a:solidFill>
              <a:schemeClr val="dk2"/>
            </a:solidFill>
            <a:prstDash val="solid"/>
            <a:round/>
            <a:headEnd len="sm" w="sm" type="none"/>
            <a:tailEnd len="med" w="med" type="triangle"/>
          </a:ln>
        </p:spPr>
      </p:cxnSp>
      <p:cxnSp>
        <p:nvCxnSpPr>
          <p:cNvPr id="517" name="Google Shape;517;p12"/>
          <p:cNvCxnSpPr>
            <a:stCxn id="443" idx="6"/>
            <a:endCxn id="447" idx="2"/>
          </p:cNvCxnSpPr>
          <p:nvPr/>
        </p:nvCxnSpPr>
        <p:spPr>
          <a:xfrm flipH="1" rot="10800000">
            <a:off x="531238" y="2625680"/>
            <a:ext cx="895800" cy="1110300"/>
          </a:xfrm>
          <a:prstGeom prst="straightConnector1">
            <a:avLst/>
          </a:prstGeom>
          <a:noFill/>
          <a:ln cap="flat" cmpd="sng" w="9525">
            <a:solidFill>
              <a:schemeClr val="dk2"/>
            </a:solidFill>
            <a:prstDash val="solid"/>
            <a:round/>
            <a:headEnd len="sm" w="sm" type="none"/>
            <a:tailEnd len="med" w="med" type="triangle"/>
          </a:ln>
        </p:spPr>
      </p:cxnSp>
      <p:cxnSp>
        <p:nvCxnSpPr>
          <p:cNvPr id="518" name="Google Shape;518;p12"/>
          <p:cNvCxnSpPr>
            <a:stCxn id="443" idx="6"/>
            <a:endCxn id="448" idx="2"/>
          </p:cNvCxnSpPr>
          <p:nvPr/>
        </p:nvCxnSpPr>
        <p:spPr>
          <a:xfrm flipH="1" rot="10800000">
            <a:off x="531238" y="2847680"/>
            <a:ext cx="895800" cy="888300"/>
          </a:xfrm>
          <a:prstGeom prst="straightConnector1">
            <a:avLst/>
          </a:prstGeom>
          <a:noFill/>
          <a:ln cap="flat" cmpd="sng" w="9525">
            <a:solidFill>
              <a:schemeClr val="dk2"/>
            </a:solidFill>
            <a:prstDash val="solid"/>
            <a:round/>
            <a:headEnd len="sm" w="sm" type="none"/>
            <a:tailEnd len="med" w="med" type="triangle"/>
          </a:ln>
        </p:spPr>
      </p:cxnSp>
      <p:cxnSp>
        <p:nvCxnSpPr>
          <p:cNvPr id="519" name="Google Shape;519;p12"/>
          <p:cNvCxnSpPr>
            <a:endCxn id="449" idx="2"/>
          </p:cNvCxnSpPr>
          <p:nvPr/>
        </p:nvCxnSpPr>
        <p:spPr>
          <a:xfrm flipH="1" rot="10800000">
            <a:off x="531302" y="3069589"/>
            <a:ext cx="895800" cy="666600"/>
          </a:xfrm>
          <a:prstGeom prst="straightConnector1">
            <a:avLst/>
          </a:prstGeom>
          <a:noFill/>
          <a:ln cap="flat" cmpd="sng" w="9525">
            <a:solidFill>
              <a:schemeClr val="dk2"/>
            </a:solidFill>
            <a:prstDash val="solid"/>
            <a:round/>
            <a:headEnd len="sm" w="sm" type="none"/>
            <a:tailEnd len="med" w="med" type="triangle"/>
          </a:ln>
        </p:spPr>
      </p:cxnSp>
      <p:cxnSp>
        <p:nvCxnSpPr>
          <p:cNvPr id="520" name="Google Shape;520;p12"/>
          <p:cNvCxnSpPr>
            <a:stCxn id="443" idx="6"/>
            <a:endCxn id="450" idx="2"/>
          </p:cNvCxnSpPr>
          <p:nvPr/>
        </p:nvCxnSpPr>
        <p:spPr>
          <a:xfrm flipH="1" rot="10800000">
            <a:off x="531238" y="3291680"/>
            <a:ext cx="895800" cy="444300"/>
          </a:xfrm>
          <a:prstGeom prst="straightConnector1">
            <a:avLst/>
          </a:prstGeom>
          <a:noFill/>
          <a:ln cap="flat" cmpd="sng" w="9525">
            <a:solidFill>
              <a:schemeClr val="dk2"/>
            </a:solidFill>
            <a:prstDash val="solid"/>
            <a:round/>
            <a:headEnd len="sm" w="sm" type="none"/>
            <a:tailEnd len="med" w="med" type="triangle"/>
          </a:ln>
        </p:spPr>
      </p:cxnSp>
      <p:cxnSp>
        <p:nvCxnSpPr>
          <p:cNvPr id="521" name="Google Shape;521;p12"/>
          <p:cNvCxnSpPr>
            <a:stCxn id="443" idx="6"/>
            <a:endCxn id="451" idx="2"/>
          </p:cNvCxnSpPr>
          <p:nvPr/>
        </p:nvCxnSpPr>
        <p:spPr>
          <a:xfrm flipH="1" rot="10800000">
            <a:off x="531238" y="3513680"/>
            <a:ext cx="895800" cy="222300"/>
          </a:xfrm>
          <a:prstGeom prst="straightConnector1">
            <a:avLst/>
          </a:prstGeom>
          <a:noFill/>
          <a:ln cap="flat" cmpd="sng" w="9525">
            <a:solidFill>
              <a:schemeClr val="dk2"/>
            </a:solidFill>
            <a:prstDash val="solid"/>
            <a:round/>
            <a:headEnd len="sm" w="sm" type="none"/>
            <a:tailEnd len="med" w="med" type="triangle"/>
          </a:ln>
        </p:spPr>
      </p:cxnSp>
      <p:cxnSp>
        <p:nvCxnSpPr>
          <p:cNvPr id="522" name="Google Shape;522;p12"/>
          <p:cNvCxnSpPr>
            <a:stCxn id="445" idx="6"/>
            <a:endCxn id="453" idx="2"/>
          </p:cNvCxnSpPr>
          <p:nvPr/>
        </p:nvCxnSpPr>
        <p:spPr>
          <a:xfrm>
            <a:off x="1629602" y="2181527"/>
            <a:ext cx="696300" cy="6600"/>
          </a:xfrm>
          <a:prstGeom prst="straightConnector1">
            <a:avLst/>
          </a:prstGeom>
          <a:noFill/>
          <a:ln cap="flat" cmpd="sng" w="9525">
            <a:solidFill>
              <a:schemeClr val="dk2"/>
            </a:solidFill>
            <a:prstDash val="solid"/>
            <a:round/>
            <a:headEnd len="sm" w="sm" type="none"/>
            <a:tailEnd len="med" w="med" type="triangle"/>
          </a:ln>
        </p:spPr>
      </p:cxnSp>
      <p:cxnSp>
        <p:nvCxnSpPr>
          <p:cNvPr id="523" name="Google Shape;523;p12"/>
          <p:cNvCxnSpPr>
            <a:stCxn id="445" idx="6"/>
            <a:endCxn id="454" idx="2"/>
          </p:cNvCxnSpPr>
          <p:nvPr/>
        </p:nvCxnSpPr>
        <p:spPr>
          <a:xfrm>
            <a:off x="1629602" y="2181527"/>
            <a:ext cx="696300" cy="228600"/>
          </a:xfrm>
          <a:prstGeom prst="straightConnector1">
            <a:avLst/>
          </a:prstGeom>
          <a:noFill/>
          <a:ln cap="flat" cmpd="sng" w="9525">
            <a:solidFill>
              <a:schemeClr val="dk2"/>
            </a:solidFill>
            <a:prstDash val="solid"/>
            <a:round/>
            <a:headEnd len="sm" w="sm" type="none"/>
            <a:tailEnd len="med" w="med" type="triangle"/>
          </a:ln>
        </p:spPr>
      </p:cxnSp>
      <p:cxnSp>
        <p:nvCxnSpPr>
          <p:cNvPr id="524" name="Google Shape;524;p12"/>
          <p:cNvCxnSpPr>
            <a:endCxn id="455" idx="2"/>
          </p:cNvCxnSpPr>
          <p:nvPr/>
        </p:nvCxnSpPr>
        <p:spPr>
          <a:xfrm>
            <a:off x="1629747" y="2181562"/>
            <a:ext cx="696300" cy="450600"/>
          </a:xfrm>
          <a:prstGeom prst="straightConnector1">
            <a:avLst/>
          </a:prstGeom>
          <a:noFill/>
          <a:ln cap="flat" cmpd="sng" w="9525">
            <a:solidFill>
              <a:schemeClr val="dk2"/>
            </a:solidFill>
            <a:prstDash val="solid"/>
            <a:round/>
            <a:headEnd len="sm" w="sm" type="none"/>
            <a:tailEnd len="med" w="med" type="triangle"/>
          </a:ln>
        </p:spPr>
      </p:cxnSp>
      <p:cxnSp>
        <p:nvCxnSpPr>
          <p:cNvPr id="525" name="Google Shape;525;p12"/>
          <p:cNvCxnSpPr>
            <a:stCxn id="445" idx="6"/>
            <a:endCxn id="456" idx="2"/>
          </p:cNvCxnSpPr>
          <p:nvPr/>
        </p:nvCxnSpPr>
        <p:spPr>
          <a:xfrm>
            <a:off x="1629602" y="2181527"/>
            <a:ext cx="696300" cy="672600"/>
          </a:xfrm>
          <a:prstGeom prst="straightConnector1">
            <a:avLst/>
          </a:prstGeom>
          <a:noFill/>
          <a:ln cap="flat" cmpd="sng" w="9525">
            <a:solidFill>
              <a:schemeClr val="dk2"/>
            </a:solidFill>
            <a:prstDash val="solid"/>
            <a:round/>
            <a:headEnd len="sm" w="sm" type="none"/>
            <a:tailEnd len="med" w="med" type="triangle"/>
          </a:ln>
        </p:spPr>
      </p:cxnSp>
      <p:cxnSp>
        <p:nvCxnSpPr>
          <p:cNvPr id="526" name="Google Shape;526;p12"/>
          <p:cNvCxnSpPr>
            <a:stCxn id="445" idx="6"/>
            <a:endCxn id="457" idx="2"/>
          </p:cNvCxnSpPr>
          <p:nvPr/>
        </p:nvCxnSpPr>
        <p:spPr>
          <a:xfrm>
            <a:off x="1629602" y="2181527"/>
            <a:ext cx="696300" cy="894600"/>
          </a:xfrm>
          <a:prstGeom prst="straightConnector1">
            <a:avLst/>
          </a:prstGeom>
          <a:noFill/>
          <a:ln cap="flat" cmpd="sng" w="9525">
            <a:solidFill>
              <a:schemeClr val="dk2"/>
            </a:solidFill>
            <a:prstDash val="solid"/>
            <a:round/>
            <a:headEnd len="sm" w="sm" type="none"/>
            <a:tailEnd len="med" w="med" type="triangle"/>
          </a:ln>
        </p:spPr>
      </p:cxnSp>
      <p:cxnSp>
        <p:nvCxnSpPr>
          <p:cNvPr id="527" name="Google Shape;527;p12"/>
          <p:cNvCxnSpPr>
            <a:stCxn id="445" idx="6"/>
            <a:endCxn id="458" idx="2"/>
          </p:cNvCxnSpPr>
          <p:nvPr/>
        </p:nvCxnSpPr>
        <p:spPr>
          <a:xfrm>
            <a:off x="1629602" y="2181527"/>
            <a:ext cx="696300" cy="1116600"/>
          </a:xfrm>
          <a:prstGeom prst="straightConnector1">
            <a:avLst/>
          </a:prstGeom>
          <a:noFill/>
          <a:ln cap="flat" cmpd="sng" w="9525">
            <a:solidFill>
              <a:schemeClr val="dk2"/>
            </a:solidFill>
            <a:prstDash val="solid"/>
            <a:round/>
            <a:headEnd len="sm" w="sm" type="none"/>
            <a:tailEnd len="med" w="med" type="triangle"/>
          </a:ln>
        </p:spPr>
      </p:cxnSp>
      <p:cxnSp>
        <p:nvCxnSpPr>
          <p:cNvPr id="528" name="Google Shape;528;p12"/>
          <p:cNvCxnSpPr>
            <a:stCxn id="445" idx="6"/>
            <a:endCxn id="459" idx="2"/>
          </p:cNvCxnSpPr>
          <p:nvPr/>
        </p:nvCxnSpPr>
        <p:spPr>
          <a:xfrm>
            <a:off x="1629602" y="2181527"/>
            <a:ext cx="696300" cy="1338600"/>
          </a:xfrm>
          <a:prstGeom prst="straightConnector1">
            <a:avLst/>
          </a:prstGeom>
          <a:noFill/>
          <a:ln cap="flat" cmpd="sng" w="9525">
            <a:solidFill>
              <a:schemeClr val="dk2"/>
            </a:solidFill>
            <a:prstDash val="solid"/>
            <a:round/>
            <a:headEnd len="sm" w="sm" type="none"/>
            <a:tailEnd len="med" w="med" type="triangle"/>
          </a:ln>
        </p:spPr>
      </p:cxnSp>
      <p:cxnSp>
        <p:nvCxnSpPr>
          <p:cNvPr id="529" name="Google Shape;529;p12"/>
          <p:cNvCxnSpPr>
            <a:stCxn id="446" idx="6"/>
            <a:endCxn id="453" idx="2"/>
          </p:cNvCxnSpPr>
          <p:nvPr/>
        </p:nvCxnSpPr>
        <p:spPr>
          <a:xfrm flipH="1" rot="10800000">
            <a:off x="1629602" y="2188143"/>
            <a:ext cx="696300" cy="215400"/>
          </a:xfrm>
          <a:prstGeom prst="straightConnector1">
            <a:avLst/>
          </a:prstGeom>
          <a:noFill/>
          <a:ln cap="flat" cmpd="sng" w="9525">
            <a:solidFill>
              <a:schemeClr val="dk2"/>
            </a:solidFill>
            <a:prstDash val="solid"/>
            <a:round/>
            <a:headEnd len="sm" w="sm" type="none"/>
            <a:tailEnd len="med" w="med" type="triangle"/>
          </a:ln>
        </p:spPr>
      </p:cxnSp>
      <p:cxnSp>
        <p:nvCxnSpPr>
          <p:cNvPr id="530" name="Google Shape;530;p12"/>
          <p:cNvCxnSpPr>
            <a:stCxn id="446" idx="6"/>
            <a:endCxn id="454" idx="2"/>
          </p:cNvCxnSpPr>
          <p:nvPr/>
        </p:nvCxnSpPr>
        <p:spPr>
          <a:xfrm>
            <a:off x="1629602" y="2403543"/>
            <a:ext cx="696300" cy="6600"/>
          </a:xfrm>
          <a:prstGeom prst="straightConnector1">
            <a:avLst/>
          </a:prstGeom>
          <a:noFill/>
          <a:ln cap="flat" cmpd="sng" w="9525">
            <a:solidFill>
              <a:schemeClr val="dk2"/>
            </a:solidFill>
            <a:prstDash val="solid"/>
            <a:round/>
            <a:headEnd len="sm" w="sm" type="none"/>
            <a:tailEnd len="med" w="med" type="triangle"/>
          </a:ln>
        </p:spPr>
      </p:cxnSp>
      <p:cxnSp>
        <p:nvCxnSpPr>
          <p:cNvPr id="531" name="Google Shape;531;p12"/>
          <p:cNvCxnSpPr>
            <a:stCxn id="447" idx="6"/>
            <a:endCxn id="454" idx="2"/>
          </p:cNvCxnSpPr>
          <p:nvPr/>
        </p:nvCxnSpPr>
        <p:spPr>
          <a:xfrm flipH="1" rot="10800000">
            <a:off x="1629602" y="2410158"/>
            <a:ext cx="696300" cy="215400"/>
          </a:xfrm>
          <a:prstGeom prst="straightConnector1">
            <a:avLst/>
          </a:prstGeom>
          <a:noFill/>
          <a:ln cap="flat" cmpd="sng" w="9525">
            <a:solidFill>
              <a:schemeClr val="dk2"/>
            </a:solidFill>
            <a:prstDash val="solid"/>
            <a:round/>
            <a:headEnd len="sm" w="sm" type="none"/>
            <a:tailEnd len="med" w="med" type="triangle"/>
          </a:ln>
        </p:spPr>
      </p:cxnSp>
      <p:cxnSp>
        <p:nvCxnSpPr>
          <p:cNvPr id="532" name="Google Shape;532;p12"/>
          <p:cNvCxnSpPr/>
          <p:nvPr/>
        </p:nvCxnSpPr>
        <p:spPr>
          <a:xfrm flipH="1" rot="10800000">
            <a:off x="1640178" y="2635459"/>
            <a:ext cx="696300" cy="215400"/>
          </a:xfrm>
          <a:prstGeom prst="straightConnector1">
            <a:avLst/>
          </a:prstGeom>
          <a:noFill/>
          <a:ln cap="flat" cmpd="sng" w="9525">
            <a:solidFill>
              <a:schemeClr val="dk2"/>
            </a:solidFill>
            <a:prstDash val="solid"/>
            <a:round/>
            <a:headEnd len="sm" w="sm" type="none"/>
            <a:tailEnd len="med" w="med" type="triangle"/>
          </a:ln>
        </p:spPr>
      </p:cxnSp>
      <p:cxnSp>
        <p:nvCxnSpPr>
          <p:cNvPr id="533" name="Google Shape;533;p12"/>
          <p:cNvCxnSpPr/>
          <p:nvPr/>
        </p:nvCxnSpPr>
        <p:spPr>
          <a:xfrm flipH="1" rot="10800000">
            <a:off x="1640178" y="2857474"/>
            <a:ext cx="696300" cy="215400"/>
          </a:xfrm>
          <a:prstGeom prst="straightConnector1">
            <a:avLst/>
          </a:prstGeom>
          <a:noFill/>
          <a:ln cap="flat" cmpd="sng" w="9525">
            <a:solidFill>
              <a:schemeClr val="dk2"/>
            </a:solidFill>
            <a:prstDash val="solid"/>
            <a:round/>
            <a:headEnd len="sm" w="sm" type="none"/>
            <a:tailEnd len="med" w="med" type="triangle"/>
          </a:ln>
        </p:spPr>
      </p:cxnSp>
      <p:cxnSp>
        <p:nvCxnSpPr>
          <p:cNvPr id="534" name="Google Shape;534;p12"/>
          <p:cNvCxnSpPr/>
          <p:nvPr/>
        </p:nvCxnSpPr>
        <p:spPr>
          <a:xfrm flipH="1" rot="10800000">
            <a:off x="1640178" y="3079490"/>
            <a:ext cx="696300" cy="215400"/>
          </a:xfrm>
          <a:prstGeom prst="straightConnector1">
            <a:avLst/>
          </a:prstGeom>
          <a:noFill/>
          <a:ln cap="flat" cmpd="sng" w="9525">
            <a:solidFill>
              <a:schemeClr val="dk2"/>
            </a:solidFill>
            <a:prstDash val="solid"/>
            <a:round/>
            <a:headEnd len="sm" w="sm" type="none"/>
            <a:tailEnd len="med" w="med" type="triangle"/>
          </a:ln>
        </p:spPr>
      </p:cxnSp>
      <p:cxnSp>
        <p:nvCxnSpPr>
          <p:cNvPr id="535" name="Google Shape;535;p12"/>
          <p:cNvCxnSpPr/>
          <p:nvPr/>
        </p:nvCxnSpPr>
        <p:spPr>
          <a:xfrm flipH="1" rot="10800000">
            <a:off x="1640178" y="3298080"/>
            <a:ext cx="696300" cy="215400"/>
          </a:xfrm>
          <a:prstGeom prst="straightConnector1">
            <a:avLst/>
          </a:prstGeom>
          <a:noFill/>
          <a:ln cap="flat" cmpd="sng" w="9525">
            <a:solidFill>
              <a:schemeClr val="dk2"/>
            </a:solidFill>
            <a:prstDash val="solid"/>
            <a:round/>
            <a:headEnd len="sm" w="sm" type="none"/>
            <a:tailEnd len="med" w="med" type="triangle"/>
          </a:ln>
        </p:spPr>
      </p:cxnSp>
      <p:cxnSp>
        <p:nvCxnSpPr>
          <p:cNvPr id="536" name="Google Shape;536;p12"/>
          <p:cNvCxnSpPr/>
          <p:nvPr/>
        </p:nvCxnSpPr>
        <p:spPr>
          <a:xfrm>
            <a:off x="1640178" y="2628843"/>
            <a:ext cx="696300" cy="6600"/>
          </a:xfrm>
          <a:prstGeom prst="straightConnector1">
            <a:avLst/>
          </a:prstGeom>
          <a:noFill/>
          <a:ln cap="flat" cmpd="sng" w="9525">
            <a:solidFill>
              <a:schemeClr val="dk2"/>
            </a:solidFill>
            <a:prstDash val="solid"/>
            <a:round/>
            <a:headEnd len="sm" w="sm" type="none"/>
            <a:tailEnd len="med" w="med" type="triangle"/>
          </a:ln>
        </p:spPr>
      </p:cxnSp>
      <p:cxnSp>
        <p:nvCxnSpPr>
          <p:cNvPr id="537" name="Google Shape;537;p12"/>
          <p:cNvCxnSpPr/>
          <p:nvPr/>
        </p:nvCxnSpPr>
        <p:spPr>
          <a:xfrm>
            <a:off x="1640178" y="2850859"/>
            <a:ext cx="696300" cy="6600"/>
          </a:xfrm>
          <a:prstGeom prst="straightConnector1">
            <a:avLst/>
          </a:prstGeom>
          <a:noFill/>
          <a:ln cap="flat" cmpd="sng" w="9525">
            <a:solidFill>
              <a:schemeClr val="dk2"/>
            </a:solidFill>
            <a:prstDash val="solid"/>
            <a:round/>
            <a:headEnd len="sm" w="sm" type="none"/>
            <a:tailEnd len="med" w="med" type="triangle"/>
          </a:ln>
        </p:spPr>
      </p:cxnSp>
      <p:cxnSp>
        <p:nvCxnSpPr>
          <p:cNvPr id="538" name="Google Shape;538;p12"/>
          <p:cNvCxnSpPr/>
          <p:nvPr/>
        </p:nvCxnSpPr>
        <p:spPr>
          <a:xfrm>
            <a:off x="1640178" y="3072874"/>
            <a:ext cx="696300" cy="6600"/>
          </a:xfrm>
          <a:prstGeom prst="straightConnector1">
            <a:avLst/>
          </a:prstGeom>
          <a:noFill/>
          <a:ln cap="flat" cmpd="sng" w="9525">
            <a:solidFill>
              <a:schemeClr val="dk2"/>
            </a:solidFill>
            <a:prstDash val="solid"/>
            <a:round/>
            <a:headEnd len="sm" w="sm" type="none"/>
            <a:tailEnd len="med" w="med" type="triangle"/>
          </a:ln>
        </p:spPr>
      </p:cxnSp>
      <p:cxnSp>
        <p:nvCxnSpPr>
          <p:cNvPr id="539" name="Google Shape;539;p12"/>
          <p:cNvCxnSpPr/>
          <p:nvPr/>
        </p:nvCxnSpPr>
        <p:spPr>
          <a:xfrm>
            <a:off x="1640178" y="3294890"/>
            <a:ext cx="696300" cy="6600"/>
          </a:xfrm>
          <a:prstGeom prst="straightConnector1">
            <a:avLst/>
          </a:prstGeom>
          <a:noFill/>
          <a:ln cap="flat" cmpd="sng" w="9525">
            <a:solidFill>
              <a:schemeClr val="dk2"/>
            </a:solidFill>
            <a:prstDash val="solid"/>
            <a:round/>
            <a:headEnd len="sm" w="sm" type="none"/>
            <a:tailEnd len="med" w="med" type="triangle"/>
          </a:ln>
        </p:spPr>
      </p:cxnSp>
      <p:cxnSp>
        <p:nvCxnSpPr>
          <p:cNvPr id="540" name="Google Shape;540;p12"/>
          <p:cNvCxnSpPr/>
          <p:nvPr/>
        </p:nvCxnSpPr>
        <p:spPr>
          <a:xfrm>
            <a:off x="1629650" y="3520166"/>
            <a:ext cx="696300" cy="6600"/>
          </a:xfrm>
          <a:prstGeom prst="straightConnector1">
            <a:avLst/>
          </a:prstGeom>
          <a:noFill/>
          <a:ln cap="flat" cmpd="sng" w="9525">
            <a:solidFill>
              <a:schemeClr val="dk2"/>
            </a:solidFill>
            <a:prstDash val="solid"/>
            <a:round/>
            <a:headEnd len="sm" w="sm" type="none"/>
            <a:tailEnd len="med" w="med" type="triangle"/>
          </a:ln>
        </p:spPr>
      </p:cxnSp>
      <p:cxnSp>
        <p:nvCxnSpPr>
          <p:cNvPr id="541" name="Google Shape;541;p12"/>
          <p:cNvCxnSpPr/>
          <p:nvPr/>
        </p:nvCxnSpPr>
        <p:spPr>
          <a:xfrm>
            <a:off x="1640178" y="2406828"/>
            <a:ext cx="696300" cy="228600"/>
          </a:xfrm>
          <a:prstGeom prst="straightConnector1">
            <a:avLst/>
          </a:prstGeom>
          <a:noFill/>
          <a:ln cap="flat" cmpd="sng" w="9525">
            <a:solidFill>
              <a:schemeClr val="dk2"/>
            </a:solidFill>
            <a:prstDash val="solid"/>
            <a:round/>
            <a:headEnd len="sm" w="sm" type="none"/>
            <a:tailEnd len="med" w="med" type="triangle"/>
          </a:ln>
        </p:spPr>
      </p:cxnSp>
      <p:cxnSp>
        <p:nvCxnSpPr>
          <p:cNvPr id="542" name="Google Shape;542;p12"/>
          <p:cNvCxnSpPr/>
          <p:nvPr/>
        </p:nvCxnSpPr>
        <p:spPr>
          <a:xfrm>
            <a:off x="1640178" y="2628843"/>
            <a:ext cx="696300" cy="228600"/>
          </a:xfrm>
          <a:prstGeom prst="straightConnector1">
            <a:avLst/>
          </a:prstGeom>
          <a:noFill/>
          <a:ln cap="flat" cmpd="sng" w="9525">
            <a:solidFill>
              <a:schemeClr val="dk2"/>
            </a:solidFill>
            <a:prstDash val="solid"/>
            <a:round/>
            <a:headEnd len="sm" w="sm" type="none"/>
            <a:tailEnd len="med" w="med" type="triangle"/>
          </a:ln>
        </p:spPr>
      </p:cxnSp>
      <p:cxnSp>
        <p:nvCxnSpPr>
          <p:cNvPr id="543" name="Google Shape;543;p12"/>
          <p:cNvCxnSpPr/>
          <p:nvPr/>
        </p:nvCxnSpPr>
        <p:spPr>
          <a:xfrm>
            <a:off x="1640178" y="2850859"/>
            <a:ext cx="696300" cy="228600"/>
          </a:xfrm>
          <a:prstGeom prst="straightConnector1">
            <a:avLst/>
          </a:prstGeom>
          <a:noFill/>
          <a:ln cap="flat" cmpd="sng" w="9525">
            <a:solidFill>
              <a:schemeClr val="dk2"/>
            </a:solidFill>
            <a:prstDash val="solid"/>
            <a:round/>
            <a:headEnd len="sm" w="sm" type="none"/>
            <a:tailEnd len="med" w="med" type="triangle"/>
          </a:ln>
        </p:spPr>
      </p:cxnSp>
      <p:cxnSp>
        <p:nvCxnSpPr>
          <p:cNvPr id="544" name="Google Shape;544;p12"/>
          <p:cNvCxnSpPr/>
          <p:nvPr/>
        </p:nvCxnSpPr>
        <p:spPr>
          <a:xfrm>
            <a:off x="1640178" y="3072874"/>
            <a:ext cx="696300" cy="228600"/>
          </a:xfrm>
          <a:prstGeom prst="straightConnector1">
            <a:avLst/>
          </a:prstGeom>
          <a:noFill/>
          <a:ln cap="flat" cmpd="sng" w="9525">
            <a:solidFill>
              <a:schemeClr val="dk2"/>
            </a:solidFill>
            <a:prstDash val="solid"/>
            <a:round/>
            <a:headEnd len="sm" w="sm" type="none"/>
            <a:tailEnd len="med" w="med" type="triangle"/>
          </a:ln>
        </p:spPr>
      </p:cxnSp>
      <p:cxnSp>
        <p:nvCxnSpPr>
          <p:cNvPr id="545" name="Google Shape;545;p12"/>
          <p:cNvCxnSpPr/>
          <p:nvPr/>
        </p:nvCxnSpPr>
        <p:spPr>
          <a:xfrm>
            <a:off x="1640178" y="3298151"/>
            <a:ext cx="696300" cy="228600"/>
          </a:xfrm>
          <a:prstGeom prst="straightConnector1">
            <a:avLst/>
          </a:prstGeom>
          <a:noFill/>
          <a:ln cap="flat" cmpd="sng" w="9525">
            <a:solidFill>
              <a:schemeClr val="dk2"/>
            </a:solidFill>
            <a:prstDash val="solid"/>
            <a:round/>
            <a:headEnd len="sm" w="sm" type="none"/>
            <a:tailEnd len="med" w="med" type="triangle"/>
          </a:ln>
        </p:spPr>
      </p:cxnSp>
      <p:cxnSp>
        <p:nvCxnSpPr>
          <p:cNvPr id="546" name="Google Shape;546;p12"/>
          <p:cNvCxnSpPr/>
          <p:nvPr/>
        </p:nvCxnSpPr>
        <p:spPr>
          <a:xfrm>
            <a:off x="1640178" y="2406828"/>
            <a:ext cx="696300" cy="450600"/>
          </a:xfrm>
          <a:prstGeom prst="straightConnector1">
            <a:avLst/>
          </a:prstGeom>
          <a:noFill/>
          <a:ln cap="flat" cmpd="sng" w="9525">
            <a:solidFill>
              <a:schemeClr val="dk2"/>
            </a:solidFill>
            <a:prstDash val="solid"/>
            <a:round/>
            <a:headEnd len="sm" w="sm" type="none"/>
            <a:tailEnd len="med" w="med" type="triangle"/>
          </a:ln>
        </p:spPr>
      </p:cxnSp>
      <p:cxnSp>
        <p:nvCxnSpPr>
          <p:cNvPr id="547" name="Google Shape;547;p12"/>
          <p:cNvCxnSpPr/>
          <p:nvPr/>
        </p:nvCxnSpPr>
        <p:spPr>
          <a:xfrm>
            <a:off x="1640178" y="2628843"/>
            <a:ext cx="696300" cy="450600"/>
          </a:xfrm>
          <a:prstGeom prst="straightConnector1">
            <a:avLst/>
          </a:prstGeom>
          <a:noFill/>
          <a:ln cap="flat" cmpd="sng" w="9525">
            <a:solidFill>
              <a:schemeClr val="dk2"/>
            </a:solidFill>
            <a:prstDash val="solid"/>
            <a:round/>
            <a:headEnd len="sm" w="sm" type="none"/>
            <a:tailEnd len="med" w="med" type="triangle"/>
          </a:ln>
        </p:spPr>
      </p:cxnSp>
      <p:cxnSp>
        <p:nvCxnSpPr>
          <p:cNvPr id="548" name="Google Shape;548;p12"/>
          <p:cNvCxnSpPr/>
          <p:nvPr/>
        </p:nvCxnSpPr>
        <p:spPr>
          <a:xfrm>
            <a:off x="1640170" y="2850859"/>
            <a:ext cx="696300" cy="450600"/>
          </a:xfrm>
          <a:prstGeom prst="straightConnector1">
            <a:avLst/>
          </a:prstGeom>
          <a:noFill/>
          <a:ln cap="flat" cmpd="sng" w="9525">
            <a:solidFill>
              <a:schemeClr val="dk2"/>
            </a:solidFill>
            <a:prstDash val="solid"/>
            <a:round/>
            <a:headEnd len="sm" w="sm" type="none"/>
            <a:tailEnd len="med" w="med" type="triangle"/>
          </a:ln>
        </p:spPr>
      </p:cxnSp>
      <p:cxnSp>
        <p:nvCxnSpPr>
          <p:cNvPr id="549" name="Google Shape;549;p12"/>
          <p:cNvCxnSpPr/>
          <p:nvPr/>
        </p:nvCxnSpPr>
        <p:spPr>
          <a:xfrm>
            <a:off x="1640178" y="3076135"/>
            <a:ext cx="696300" cy="450600"/>
          </a:xfrm>
          <a:prstGeom prst="straightConnector1">
            <a:avLst/>
          </a:prstGeom>
          <a:noFill/>
          <a:ln cap="flat" cmpd="sng" w="9525">
            <a:solidFill>
              <a:schemeClr val="dk2"/>
            </a:solidFill>
            <a:prstDash val="solid"/>
            <a:round/>
            <a:headEnd len="sm" w="sm" type="none"/>
            <a:tailEnd len="med" w="med" type="triangle"/>
          </a:ln>
        </p:spPr>
      </p:cxnSp>
      <p:cxnSp>
        <p:nvCxnSpPr>
          <p:cNvPr id="550" name="Google Shape;550;p12"/>
          <p:cNvCxnSpPr/>
          <p:nvPr/>
        </p:nvCxnSpPr>
        <p:spPr>
          <a:xfrm>
            <a:off x="1640178" y="2406828"/>
            <a:ext cx="696300" cy="672600"/>
          </a:xfrm>
          <a:prstGeom prst="straightConnector1">
            <a:avLst/>
          </a:prstGeom>
          <a:noFill/>
          <a:ln cap="flat" cmpd="sng" w="9525">
            <a:solidFill>
              <a:schemeClr val="dk2"/>
            </a:solidFill>
            <a:prstDash val="solid"/>
            <a:round/>
            <a:headEnd len="sm" w="sm" type="none"/>
            <a:tailEnd len="med" w="med" type="triangle"/>
          </a:ln>
        </p:spPr>
      </p:cxnSp>
      <p:cxnSp>
        <p:nvCxnSpPr>
          <p:cNvPr id="551" name="Google Shape;551;p12"/>
          <p:cNvCxnSpPr/>
          <p:nvPr/>
        </p:nvCxnSpPr>
        <p:spPr>
          <a:xfrm>
            <a:off x="1640178" y="2628843"/>
            <a:ext cx="696300" cy="672600"/>
          </a:xfrm>
          <a:prstGeom prst="straightConnector1">
            <a:avLst/>
          </a:prstGeom>
          <a:noFill/>
          <a:ln cap="flat" cmpd="sng" w="9525">
            <a:solidFill>
              <a:schemeClr val="dk2"/>
            </a:solidFill>
            <a:prstDash val="solid"/>
            <a:round/>
            <a:headEnd len="sm" w="sm" type="none"/>
            <a:tailEnd len="med" w="med" type="triangle"/>
          </a:ln>
        </p:spPr>
      </p:cxnSp>
      <p:cxnSp>
        <p:nvCxnSpPr>
          <p:cNvPr id="552" name="Google Shape;552;p12"/>
          <p:cNvCxnSpPr/>
          <p:nvPr/>
        </p:nvCxnSpPr>
        <p:spPr>
          <a:xfrm>
            <a:off x="1640178" y="2854202"/>
            <a:ext cx="696300" cy="672600"/>
          </a:xfrm>
          <a:prstGeom prst="straightConnector1">
            <a:avLst/>
          </a:prstGeom>
          <a:noFill/>
          <a:ln cap="flat" cmpd="sng" w="9525">
            <a:solidFill>
              <a:schemeClr val="dk2"/>
            </a:solidFill>
            <a:prstDash val="solid"/>
            <a:round/>
            <a:headEnd len="sm" w="sm" type="none"/>
            <a:tailEnd len="med" w="med" type="triangle"/>
          </a:ln>
        </p:spPr>
      </p:cxnSp>
      <p:cxnSp>
        <p:nvCxnSpPr>
          <p:cNvPr id="553" name="Google Shape;553;p12"/>
          <p:cNvCxnSpPr>
            <a:stCxn id="449" idx="6"/>
            <a:endCxn id="453" idx="2"/>
          </p:cNvCxnSpPr>
          <p:nvPr/>
        </p:nvCxnSpPr>
        <p:spPr>
          <a:xfrm flipH="1" rot="10800000">
            <a:off x="1629602" y="2188189"/>
            <a:ext cx="696300" cy="881400"/>
          </a:xfrm>
          <a:prstGeom prst="straightConnector1">
            <a:avLst/>
          </a:prstGeom>
          <a:noFill/>
          <a:ln cap="flat" cmpd="sng" w="9525">
            <a:solidFill>
              <a:schemeClr val="dk2"/>
            </a:solidFill>
            <a:prstDash val="solid"/>
            <a:round/>
            <a:headEnd len="sm" w="sm" type="none"/>
            <a:tailEnd len="med" w="med" type="triangle"/>
          </a:ln>
        </p:spPr>
      </p:cxnSp>
      <p:cxnSp>
        <p:nvCxnSpPr>
          <p:cNvPr id="554" name="Google Shape;554;p12"/>
          <p:cNvCxnSpPr>
            <a:stCxn id="450" idx="6"/>
            <a:endCxn id="454" idx="2"/>
          </p:cNvCxnSpPr>
          <p:nvPr/>
        </p:nvCxnSpPr>
        <p:spPr>
          <a:xfrm flipH="1" rot="10800000">
            <a:off x="1629602" y="2410205"/>
            <a:ext cx="696300" cy="881400"/>
          </a:xfrm>
          <a:prstGeom prst="straightConnector1">
            <a:avLst/>
          </a:prstGeom>
          <a:noFill/>
          <a:ln cap="flat" cmpd="sng" w="9525">
            <a:solidFill>
              <a:schemeClr val="dk2"/>
            </a:solidFill>
            <a:prstDash val="solid"/>
            <a:round/>
            <a:headEnd len="sm" w="sm" type="none"/>
            <a:tailEnd len="med" w="med" type="triangle"/>
          </a:ln>
        </p:spPr>
      </p:cxnSp>
      <p:cxnSp>
        <p:nvCxnSpPr>
          <p:cNvPr id="555" name="Google Shape;555;p12"/>
          <p:cNvCxnSpPr>
            <a:stCxn id="450" idx="6"/>
            <a:endCxn id="453" idx="2"/>
          </p:cNvCxnSpPr>
          <p:nvPr/>
        </p:nvCxnSpPr>
        <p:spPr>
          <a:xfrm flipH="1" rot="10800000">
            <a:off x="1629602" y="2188205"/>
            <a:ext cx="696300" cy="1103400"/>
          </a:xfrm>
          <a:prstGeom prst="straightConnector1">
            <a:avLst/>
          </a:prstGeom>
          <a:noFill/>
          <a:ln cap="flat" cmpd="sng" w="9525">
            <a:solidFill>
              <a:schemeClr val="dk2"/>
            </a:solidFill>
            <a:prstDash val="solid"/>
            <a:round/>
            <a:headEnd len="sm" w="sm" type="none"/>
            <a:tailEnd len="med" w="med" type="triangle"/>
          </a:ln>
        </p:spPr>
      </p:cxnSp>
      <p:cxnSp>
        <p:nvCxnSpPr>
          <p:cNvPr id="556" name="Google Shape;556;p12"/>
          <p:cNvCxnSpPr>
            <a:stCxn id="451" idx="6"/>
            <a:endCxn id="457" idx="2"/>
          </p:cNvCxnSpPr>
          <p:nvPr/>
        </p:nvCxnSpPr>
        <p:spPr>
          <a:xfrm flipH="1" rot="10800000">
            <a:off x="1629602" y="3076221"/>
            <a:ext cx="696300" cy="437400"/>
          </a:xfrm>
          <a:prstGeom prst="straightConnector1">
            <a:avLst/>
          </a:prstGeom>
          <a:noFill/>
          <a:ln cap="flat" cmpd="sng" w="9525">
            <a:solidFill>
              <a:schemeClr val="dk2"/>
            </a:solidFill>
            <a:prstDash val="solid"/>
            <a:round/>
            <a:headEnd len="sm" w="sm" type="none"/>
            <a:tailEnd len="med" w="med" type="triangle"/>
          </a:ln>
        </p:spPr>
      </p:cxnSp>
      <p:cxnSp>
        <p:nvCxnSpPr>
          <p:cNvPr id="557" name="Google Shape;557;p12"/>
          <p:cNvCxnSpPr>
            <a:stCxn id="451" idx="6"/>
            <a:endCxn id="456" idx="2"/>
          </p:cNvCxnSpPr>
          <p:nvPr/>
        </p:nvCxnSpPr>
        <p:spPr>
          <a:xfrm flipH="1" rot="10800000">
            <a:off x="1629602" y="2854221"/>
            <a:ext cx="696300" cy="659400"/>
          </a:xfrm>
          <a:prstGeom prst="straightConnector1">
            <a:avLst/>
          </a:prstGeom>
          <a:noFill/>
          <a:ln cap="flat" cmpd="sng" w="9525">
            <a:solidFill>
              <a:schemeClr val="dk2"/>
            </a:solidFill>
            <a:prstDash val="solid"/>
            <a:round/>
            <a:headEnd len="sm" w="sm" type="none"/>
            <a:tailEnd len="med" w="med" type="triangle"/>
          </a:ln>
        </p:spPr>
      </p:cxnSp>
      <p:cxnSp>
        <p:nvCxnSpPr>
          <p:cNvPr id="558" name="Google Shape;558;p12"/>
          <p:cNvCxnSpPr>
            <a:stCxn id="451" idx="6"/>
            <a:endCxn id="455" idx="2"/>
          </p:cNvCxnSpPr>
          <p:nvPr/>
        </p:nvCxnSpPr>
        <p:spPr>
          <a:xfrm flipH="1" rot="10800000">
            <a:off x="1629602" y="2632221"/>
            <a:ext cx="696300" cy="881400"/>
          </a:xfrm>
          <a:prstGeom prst="straightConnector1">
            <a:avLst/>
          </a:prstGeom>
          <a:noFill/>
          <a:ln cap="flat" cmpd="sng" w="9525">
            <a:solidFill>
              <a:schemeClr val="dk2"/>
            </a:solidFill>
            <a:prstDash val="solid"/>
            <a:round/>
            <a:headEnd len="sm" w="sm" type="none"/>
            <a:tailEnd len="med" w="med" type="triangle"/>
          </a:ln>
        </p:spPr>
      </p:cxnSp>
      <p:cxnSp>
        <p:nvCxnSpPr>
          <p:cNvPr id="559" name="Google Shape;559;p12"/>
          <p:cNvCxnSpPr>
            <a:stCxn id="451" idx="6"/>
            <a:endCxn id="454" idx="2"/>
          </p:cNvCxnSpPr>
          <p:nvPr/>
        </p:nvCxnSpPr>
        <p:spPr>
          <a:xfrm flipH="1" rot="10800000">
            <a:off x="1629602" y="2410221"/>
            <a:ext cx="696300" cy="1103400"/>
          </a:xfrm>
          <a:prstGeom prst="straightConnector1">
            <a:avLst/>
          </a:prstGeom>
          <a:noFill/>
          <a:ln cap="flat" cmpd="sng" w="9525">
            <a:solidFill>
              <a:schemeClr val="dk2"/>
            </a:solidFill>
            <a:prstDash val="solid"/>
            <a:round/>
            <a:headEnd len="sm" w="sm" type="none"/>
            <a:tailEnd len="med" w="med" type="triangle"/>
          </a:ln>
        </p:spPr>
      </p:cxnSp>
      <p:cxnSp>
        <p:nvCxnSpPr>
          <p:cNvPr id="560" name="Google Shape;560;p12"/>
          <p:cNvCxnSpPr>
            <a:stCxn id="451" idx="6"/>
            <a:endCxn id="453" idx="2"/>
          </p:cNvCxnSpPr>
          <p:nvPr/>
        </p:nvCxnSpPr>
        <p:spPr>
          <a:xfrm flipH="1" rot="10800000">
            <a:off x="1629602" y="2188221"/>
            <a:ext cx="696300" cy="1325400"/>
          </a:xfrm>
          <a:prstGeom prst="straightConnector1">
            <a:avLst/>
          </a:prstGeom>
          <a:noFill/>
          <a:ln cap="flat" cmpd="sng" w="9525">
            <a:solidFill>
              <a:schemeClr val="dk2"/>
            </a:solidFill>
            <a:prstDash val="solid"/>
            <a:round/>
            <a:headEnd len="sm" w="sm" type="none"/>
            <a:tailEnd len="med" w="med" type="triangle"/>
          </a:ln>
        </p:spPr>
      </p:cxnSp>
      <p:cxnSp>
        <p:nvCxnSpPr>
          <p:cNvPr id="561" name="Google Shape;561;p12"/>
          <p:cNvCxnSpPr>
            <a:stCxn id="450" idx="6"/>
            <a:endCxn id="456" idx="2"/>
          </p:cNvCxnSpPr>
          <p:nvPr/>
        </p:nvCxnSpPr>
        <p:spPr>
          <a:xfrm flipH="1" rot="10800000">
            <a:off x="1629602" y="2854205"/>
            <a:ext cx="696300" cy="437400"/>
          </a:xfrm>
          <a:prstGeom prst="straightConnector1">
            <a:avLst/>
          </a:prstGeom>
          <a:noFill/>
          <a:ln cap="flat" cmpd="sng" w="9525">
            <a:solidFill>
              <a:schemeClr val="dk2"/>
            </a:solidFill>
            <a:prstDash val="solid"/>
            <a:round/>
            <a:headEnd len="sm" w="sm" type="none"/>
            <a:tailEnd len="med" w="med" type="triangle"/>
          </a:ln>
        </p:spPr>
      </p:cxnSp>
      <p:cxnSp>
        <p:nvCxnSpPr>
          <p:cNvPr id="562" name="Google Shape;562;p12"/>
          <p:cNvCxnSpPr>
            <a:stCxn id="449" idx="6"/>
            <a:endCxn id="455" idx="2"/>
          </p:cNvCxnSpPr>
          <p:nvPr/>
        </p:nvCxnSpPr>
        <p:spPr>
          <a:xfrm flipH="1" rot="10800000">
            <a:off x="1629602" y="2632189"/>
            <a:ext cx="696300" cy="437400"/>
          </a:xfrm>
          <a:prstGeom prst="straightConnector1">
            <a:avLst/>
          </a:prstGeom>
          <a:noFill/>
          <a:ln cap="flat" cmpd="sng" w="9525">
            <a:solidFill>
              <a:schemeClr val="dk2"/>
            </a:solidFill>
            <a:prstDash val="solid"/>
            <a:round/>
            <a:headEnd len="sm" w="sm" type="none"/>
            <a:tailEnd len="med" w="med" type="triangle"/>
          </a:ln>
        </p:spPr>
      </p:cxnSp>
      <p:cxnSp>
        <p:nvCxnSpPr>
          <p:cNvPr id="563" name="Google Shape;563;p12"/>
          <p:cNvCxnSpPr>
            <a:stCxn id="450" idx="6"/>
            <a:endCxn id="455" idx="2"/>
          </p:cNvCxnSpPr>
          <p:nvPr/>
        </p:nvCxnSpPr>
        <p:spPr>
          <a:xfrm flipH="1" rot="10800000">
            <a:off x="1629602" y="2632205"/>
            <a:ext cx="696300" cy="659400"/>
          </a:xfrm>
          <a:prstGeom prst="straightConnector1">
            <a:avLst/>
          </a:prstGeom>
          <a:noFill/>
          <a:ln cap="flat" cmpd="sng" w="9525">
            <a:solidFill>
              <a:schemeClr val="dk2"/>
            </a:solidFill>
            <a:prstDash val="solid"/>
            <a:round/>
            <a:headEnd len="sm" w="sm" type="none"/>
            <a:tailEnd len="med" w="med" type="triangle"/>
          </a:ln>
        </p:spPr>
      </p:cxnSp>
      <p:cxnSp>
        <p:nvCxnSpPr>
          <p:cNvPr id="564" name="Google Shape;564;p12"/>
          <p:cNvCxnSpPr>
            <a:stCxn id="449" idx="6"/>
            <a:endCxn id="454" idx="2"/>
          </p:cNvCxnSpPr>
          <p:nvPr/>
        </p:nvCxnSpPr>
        <p:spPr>
          <a:xfrm flipH="1" rot="10800000">
            <a:off x="1629602" y="2410189"/>
            <a:ext cx="696300" cy="659400"/>
          </a:xfrm>
          <a:prstGeom prst="straightConnector1">
            <a:avLst/>
          </a:prstGeom>
          <a:noFill/>
          <a:ln cap="flat" cmpd="sng" w="9525">
            <a:solidFill>
              <a:schemeClr val="dk2"/>
            </a:solidFill>
            <a:prstDash val="solid"/>
            <a:round/>
            <a:headEnd len="sm" w="sm" type="none"/>
            <a:tailEnd len="med" w="med" type="triangle"/>
          </a:ln>
        </p:spPr>
      </p:cxnSp>
      <p:cxnSp>
        <p:nvCxnSpPr>
          <p:cNvPr id="565" name="Google Shape;565;p12"/>
          <p:cNvCxnSpPr>
            <a:stCxn id="448" idx="6"/>
            <a:endCxn id="453" idx="2"/>
          </p:cNvCxnSpPr>
          <p:nvPr/>
        </p:nvCxnSpPr>
        <p:spPr>
          <a:xfrm flipH="1" rot="10800000">
            <a:off x="1629602" y="2188174"/>
            <a:ext cx="696300" cy="659400"/>
          </a:xfrm>
          <a:prstGeom prst="straightConnector1">
            <a:avLst/>
          </a:prstGeom>
          <a:noFill/>
          <a:ln cap="flat" cmpd="sng" w="9525">
            <a:solidFill>
              <a:schemeClr val="dk2"/>
            </a:solidFill>
            <a:prstDash val="solid"/>
            <a:round/>
            <a:headEnd len="sm" w="sm" type="none"/>
            <a:tailEnd len="med" w="med" type="triangle"/>
          </a:ln>
        </p:spPr>
      </p:cxnSp>
      <p:cxnSp>
        <p:nvCxnSpPr>
          <p:cNvPr id="566" name="Google Shape;566;p12"/>
          <p:cNvCxnSpPr>
            <a:stCxn id="448" idx="6"/>
            <a:endCxn id="454" idx="2"/>
          </p:cNvCxnSpPr>
          <p:nvPr/>
        </p:nvCxnSpPr>
        <p:spPr>
          <a:xfrm flipH="1" rot="10800000">
            <a:off x="1629602" y="2410174"/>
            <a:ext cx="696300" cy="437400"/>
          </a:xfrm>
          <a:prstGeom prst="straightConnector1">
            <a:avLst/>
          </a:prstGeom>
          <a:noFill/>
          <a:ln cap="flat" cmpd="sng" w="9525">
            <a:solidFill>
              <a:schemeClr val="dk2"/>
            </a:solidFill>
            <a:prstDash val="solid"/>
            <a:round/>
            <a:headEnd len="sm" w="sm" type="none"/>
            <a:tailEnd len="med" w="med" type="triangle"/>
          </a:ln>
        </p:spPr>
      </p:cxnSp>
      <p:cxnSp>
        <p:nvCxnSpPr>
          <p:cNvPr id="567" name="Google Shape;567;p12"/>
          <p:cNvCxnSpPr>
            <a:stCxn id="447" idx="6"/>
            <a:endCxn id="453" idx="2"/>
          </p:cNvCxnSpPr>
          <p:nvPr/>
        </p:nvCxnSpPr>
        <p:spPr>
          <a:xfrm flipH="1" rot="10800000">
            <a:off x="1629602" y="2188158"/>
            <a:ext cx="696300" cy="437400"/>
          </a:xfrm>
          <a:prstGeom prst="straightConnector1">
            <a:avLst/>
          </a:prstGeom>
          <a:noFill/>
          <a:ln cap="flat" cmpd="sng" w="9525">
            <a:solidFill>
              <a:schemeClr val="dk2"/>
            </a:solidFill>
            <a:prstDash val="solid"/>
            <a:round/>
            <a:headEnd len="sm" w="sm" type="none"/>
            <a:tailEnd len="med" w="med" type="triangle"/>
          </a:ln>
        </p:spPr>
      </p:cxnSp>
      <p:sp>
        <p:nvSpPr>
          <p:cNvPr id="568" name="Google Shape;568;p12"/>
          <p:cNvSpPr/>
          <p:nvPr/>
        </p:nvSpPr>
        <p:spPr>
          <a:xfrm>
            <a:off x="2797310" y="2019875"/>
            <a:ext cx="376200" cy="1668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2"/>
          <p:cNvSpPr/>
          <p:nvPr/>
        </p:nvSpPr>
        <p:spPr>
          <a:xfrm>
            <a:off x="2884132" y="2093184"/>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2"/>
          <p:cNvSpPr/>
          <p:nvPr/>
        </p:nvSpPr>
        <p:spPr>
          <a:xfrm>
            <a:off x="2884132" y="2315199"/>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2"/>
          <p:cNvSpPr/>
          <p:nvPr/>
        </p:nvSpPr>
        <p:spPr>
          <a:xfrm>
            <a:off x="2884132" y="2537215"/>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2"/>
          <p:cNvSpPr/>
          <p:nvPr/>
        </p:nvSpPr>
        <p:spPr>
          <a:xfrm>
            <a:off x="2884132" y="2759230"/>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2"/>
          <p:cNvSpPr/>
          <p:nvPr/>
        </p:nvSpPr>
        <p:spPr>
          <a:xfrm>
            <a:off x="2884132" y="2981246"/>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2"/>
          <p:cNvSpPr/>
          <p:nvPr/>
        </p:nvSpPr>
        <p:spPr>
          <a:xfrm>
            <a:off x="2884132" y="3203261"/>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2"/>
          <p:cNvSpPr/>
          <p:nvPr/>
        </p:nvSpPr>
        <p:spPr>
          <a:xfrm>
            <a:off x="2884132" y="3425277"/>
            <a:ext cx="202500" cy="2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76" name="Google Shape;576;p12"/>
          <p:cNvCxnSpPr/>
          <p:nvPr/>
        </p:nvCxnSpPr>
        <p:spPr>
          <a:xfrm flipH="1" rot="10800000">
            <a:off x="2546397" y="2190134"/>
            <a:ext cx="333300" cy="5700"/>
          </a:xfrm>
          <a:prstGeom prst="straightConnector1">
            <a:avLst/>
          </a:prstGeom>
          <a:noFill/>
          <a:ln cap="flat" cmpd="sng" w="9525">
            <a:solidFill>
              <a:schemeClr val="dk2"/>
            </a:solidFill>
            <a:prstDash val="solid"/>
            <a:round/>
            <a:headEnd len="sm" w="sm" type="none"/>
            <a:tailEnd len="med" w="med" type="triangle"/>
          </a:ln>
        </p:spPr>
      </p:cxnSp>
      <p:cxnSp>
        <p:nvCxnSpPr>
          <p:cNvPr id="577" name="Google Shape;577;p12"/>
          <p:cNvCxnSpPr/>
          <p:nvPr/>
        </p:nvCxnSpPr>
        <p:spPr>
          <a:xfrm flipH="1" rot="10800000">
            <a:off x="2546441" y="2408414"/>
            <a:ext cx="333300" cy="5700"/>
          </a:xfrm>
          <a:prstGeom prst="straightConnector1">
            <a:avLst/>
          </a:prstGeom>
          <a:noFill/>
          <a:ln cap="flat" cmpd="sng" w="9525">
            <a:solidFill>
              <a:schemeClr val="dk2"/>
            </a:solidFill>
            <a:prstDash val="solid"/>
            <a:round/>
            <a:headEnd len="sm" w="sm" type="none"/>
            <a:tailEnd len="med" w="med" type="triangle"/>
          </a:ln>
        </p:spPr>
      </p:cxnSp>
      <p:cxnSp>
        <p:nvCxnSpPr>
          <p:cNvPr id="578" name="Google Shape;578;p12"/>
          <p:cNvCxnSpPr/>
          <p:nvPr/>
        </p:nvCxnSpPr>
        <p:spPr>
          <a:xfrm flipH="1" rot="10800000">
            <a:off x="2546441" y="2626702"/>
            <a:ext cx="333300" cy="5700"/>
          </a:xfrm>
          <a:prstGeom prst="straightConnector1">
            <a:avLst/>
          </a:prstGeom>
          <a:noFill/>
          <a:ln cap="flat" cmpd="sng" w="9525">
            <a:solidFill>
              <a:schemeClr val="dk2"/>
            </a:solidFill>
            <a:prstDash val="solid"/>
            <a:round/>
            <a:headEnd len="sm" w="sm" type="none"/>
            <a:tailEnd len="med" w="med" type="triangle"/>
          </a:ln>
        </p:spPr>
      </p:cxnSp>
      <p:cxnSp>
        <p:nvCxnSpPr>
          <p:cNvPr id="579" name="Google Shape;579;p12"/>
          <p:cNvCxnSpPr/>
          <p:nvPr/>
        </p:nvCxnSpPr>
        <p:spPr>
          <a:xfrm flipH="1" rot="10800000">
            <a:off x="2546515" y="2844989"/>
            <a:ext cx="333300" cy="5700"/>
          </a:xfrm>
          <a:prstGeom prst="straightConnector1">
            <a:avLst/>
          </a:prstGeom>
          <a:noFill/>
          <a:ln cap="flat" cmpd="sng" w="9525">
            <a:solidFill>
              <a:schemeClr val="dk2"/>
            </a:solidFill>
            <a:prstDash val="solid"/>
            <a:round/>
            <a:headEnd len="sm" w="sm" type="none"/>
            <a:tailEnd len="med" w="med" type="triangle"/>
          </a:ln>
        </p:spPr>
      </p:cxnSp>
      <p:cxnSp>
        <p:nvCxnSpPr>
          <p:cNvPr id="580" name="Google Shape;580;p12"/>
          <p:cNvCxnSpPr/>
          <p:nvPr/>
        </p:nvCxnSpPr>
        <p:spPr>
          <a:xfrm flipH="1" rot="10800000">
            <a:off x="2546385" y="3081066"/>
            <a:ext cx="333300" cy="5700"/>
          </a:xfrm>
          <a:prstGeom prst="straightConnector1">
            <a:avLst/>
          </a:prstGeom>
          <a:noFill/>
          <a:ln cap="flat" cmpd="sng" w="9525">
            <a:solidFill>
              <a:schemeClr val="dk2"/>
            </a:solidFill>
            <a:prstDash val="solid"/>
            <a:round/>
            <a:headEnd len="sm" w="sm" type="none"/>
            <a:tailEnd len="med" w="med" type="triangle"/>
          </a:ln>
        </p:spPr>
      </p:cxnSp>
      <p:cxnSp>
        <p:nvCxnSpPr>
          <p:cNvPr id="581" name="Google Shape;581;p12"/>
          <p:cNvCxnSpPr/>
          <p:nvPr/>
        </p:nvCxnSpPr>
        <p:spPr>
          <a:xfrm flipH="1" rot="10800000">
            <a:off x="2546515" y="3281564"/>
            <a:ext cx="333300" cy="5700"/>
          </a:xfrm>
          <a:prstGeom prst="straightConnector1">
            <a:avLst/>
          </a:prstGeom>
          <a:noFill/>
          <a:ln cap="flat" cmpd="sng" w="9525">
            <a:solidFill>
              <a:schemeClr val="dk2"/>
            </a:solidFill>
            <a:prstDash val="solid"/>
            <a:round/>
            <a:headEnd len="sm" w="sm" type="none"/>
            <a:tailEnd len="med" w="med" type="triangle"/>
          </a:ln>
        </p:spPr>
      </p:cxnSp>
      <p:cxnSp>
        <p:nvCxnSpPr>
          <p:cNvPr id="582" name="Google Shape;582;p12"/>
          <p:cNvCxnSpPr/>
          <p:nvPr/>
        </p:nvCxnSpPr>
        <p:spPr>
          <a:xfrm flipH="1" rot="10800000">
            <a:off x="2543314" y="3525107"/>
            <a:ext cx="333300" cy="5700"/>
          </a:xfrm>
          <a:prstGeom prst="straightConnector1">
            <a:avLst/>
          </a:prstGeom>
          <a:noFill/>
          <a:ln cap="flat" cmpd="sng" w="9525">
            <a:solidFill>
              <a:schemeClr val="dk2"/>
            </a:solidFill>
            <a:prstDash val="solid"/>
            <a:round/>
            <a:headEnd len="sm" w="sm" type="none"/>
            <a:tailEnd len="med" w="med" type="triangle"/>
          </a:ln>
        </p:spPr>
      </p:cxnSp>
      <p:sp>
        <p:nvSpPr>
          <p:cNvPr id="583" name="Google Shape;583;p12"/>
          <p:cNvSpPr/>
          <p:nvPr/>
        </p:nvSpPr>
        <p:spPr>
          <a:xfrm>
            <a:off x="104325" y="1700600"/>
            <a:ext cx="3369900" cy="2587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2"/>
          <p:cNvSpPr/>
          <p:nvPr/>
        </p:nvSpPr>
        <p:spPr>
          <a:xfrm>
            <a:off x="4492625" y="1707575"/>
            <a:ext cx="483900" cy="23058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2"/>
          <p:cNvSpPr txBox="1"/>
          <p:nvPr/>
        </p:nvSpPr>
        <p:spPr>
          <a:xfrm rot="-5400000">
            <a:off x="3575225" y="2660375"/>
            <a:ext cx="2337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accent5"/>
                </a:solidFill>
                <a:latin typeface="Roboto Condensed"/>
                <a:ea typeface="Roboto Condensed"/>
                <a:cs typeface="Roboto Condensed"/>
                <a:sym typeface="Roboto Condensed"/>
              </a:rPr>
              <a:t>TinyOL Layer</a:t>
            </a:r>
            <a:endParaRPr b="1" i="0" sz="1400" u="none" cap="none" strike="noStrike">
              <a:solidFill>
                <a:schemeClr val="accent5"/>
              </a:solidFill>
              <a:latin typeface="Roboto Condensed"/>
              <a:ea typeface="Roboto Condensed"/>
              <a:cs typeface="Roboto Condensed"/>
              <a:sym typeface="Roboto Condensed"/>
            </a:endParaRPr>
          </a:p>
        </p:txBody>
      </p:sp>
      <p:sp>
        <p:nvSpPr>
          <p:cNvPr id="586" name="Google Shape;586;p12"/>
          <p:cNvSpPr txBox="1"/>
          <p:nvPr/>
        </p:nvSpPr>
        <p:spPr>
          <a:xfrm>
            <a:off x="1032825" y="3957550"/>
            <a:ext cx="205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Roboto Condensed"/>
                <a:ea typeface="Roboto Condensed"/>
                <a:cs typeface="Roboto Condensed"/>
                <a:sym typeface="Roboto Condensed"/>
              </a:rPr>
              <a:t>Frozen ML model</a:t>
            </a:r>
            <a:endParaRPr b="1" i="0" sz="1400" u="none" cap="none" strike="noStrike">
              <a:solidFill>
                <a:schemeClr val="dk1"/>
              </a:solidFill>
              <a:latin typeface="Roboto Condensed"/>
              <a:ea typeface="Roboto Condensed"/>
              <a:cs typeface="Roboto Condensed"/>
              <a:sym typeface="Roboto Condensed"/>
            </a:endParaRPr>
          </a:p>
        </p:txBody>
      </p:sp>
      <p:cxnSp>
        <p:nvCxnSpPr>
          <p:cNvPr id="587" name="Google Shape;587;p12"/>
          <p:cNvCxnSpPr>
            <a:endCxn id="584" idx="1"/>
          </p:cNvCxnSpPr>
          <p:nvPr/>
        </p:nvCxnSpPr>
        <p:spPr>
          <a:xfrm>
            <a:off x="3165725" y="2860475"/>
            <a:ext cx="1326900" cy="0"/>
          </a:xfrm>
          <a:prstGeom prst="straightConnector1">
            <a:avLst/>
          </a:prstGeom>
          <a:noFill/>
          <a:ln cap="flat" cmpd="sng" w="9525">
            <a:solidFill>
              <a:schemeClr val="dk2"/>
            </a:solidFill>
            <a:prstDash val="solid"/>
            <a:round/>
            <a:headEnd len="sm" w="sm" type="none"/>
            <a:tailEnd len="med" w="med" type="triangle"/>
          </a:ln>
        </p:spPr>
      </p:cxnSp>
      <p:sp>
        <p:nvSpPr>
          <p:cNvPr id="588" name="Google Shape;588;p12"/>
          <p:cNvSpPr/>
          <p:nvPr/>
        </p:nvSpPr>
        <p:spPr>
          <a:xfrm>
            <a:off x="5852950" y="1958075"/>
            <a:ext cx="500700" cy="1804800"/>
          </a:xfrm>
          <a:prstGeom prst="rect">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2"/>
          <p:cNvSpPr/>
          <p:nvPr/>
        </p:nvSpPr>
        <p:spPr>
          <a:xfrm>
            <a:off x="6853725" y="1958075"/>
            <a:ext cx="500700" cy="1804800"/>
          </a:xfrm>
          <a:prstGeom prst="rect">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90" name="Google Shape;590;p12"/>
          <p:cNvCxnSpPr>
            <a:stCxn id="585" idx="2"/>
            <a:endCxn id="588" idx="1"/>
          </p:cNvCxnSpPr>
          <p:nvPr/>
        </p:nvCxnSpPr>
        <p:spPr>
          <a:xfrm>
            <a:off x="4943825" y="2860475"/>
            <a:ext cx="909000" cy="0"/>
          </a:xfrm>
          <a:prstGeom prst="straightConnector1">
            <a:avLst/>
          </a:prstGeom>
          <a:noFill/>
          <a:ln cap="flat" cmpd="sng" w="9525">
            <a:solidFill>
              <a:schemeClr val="dk2"/>
            </a:solidFill>
            <a:prstDash val="solid"/>
            <a:round/>
            <a:headEnd len="sm" w="sm" type="none"/>
            <a:tailEnd len="med" w="med" type="triangle"/>
          </a:ln>
        </p:spPr>
      </p:cxnSp>
      <p:sp>
        <p:nvSpPr>
          <p:cNvPr id="591" name="Google Shape;591;p12"/>
          <p:cNvSpPr txBox="1"/>
          <p:nvPr/>
        </p:nvSpPr>
        <p:spPr>
          <a:xfrm rot="-5400000">
            <a:off x="5174800" y="2314525"/>
            <a:ext cx="1857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E06666"/>
                </a:solidFill>
                <a:latin typeface="Roboto Condensed"/>
                <a:ea typeface="Roboto Condensed"/>
                <a:cs typeface="Roboto Condensed"/>
                <a:sym typeface="Roboto Condensed"/>
              </a:rPr>
              <a:t>Prediction</a:t>
            </a:r>
            <a:endParaRPr b="1" i="0" sz="1400" u="none" cap="none" strike="noStrike">
              <a:solidFill>
                <a:srgbClr val="E06666"/>
              </a:solidFill>
              <a:latin typeface="Roboto Condensed"/>
              <a:ea typeface="Roboto Condensed"/>
              <a:cs typeface="Roboto Condensed"/>
              <a:sym typeface="Roboto Condensed"/>
            </a:endParaRPr>
          </a:p>
        </p:txBody>
      </p:sp>
      <p:sp>
        <p:nvSpPr>
          <p:cNvPr id="592" name="Google Shape;592;p12"/>
          <p:cNvSpPr txBox="1"/>
          <p:nvPr/>
        </p:nvSpPr>
        <p:spPr>
          <a:xfrm rot="-5400000">
            <a:off x="6167057" y="2289820"/>
            <a:ext cx="1857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93C47D"/>
                </a:solidFill>
                <a:latin typeface="Roboto Condensed"/>
                <a:ea typeface="Roboto Condensed"/>
                <a:cs typeface="Roboto Condensed"/>
                <a:sym typeface="Roboto Condensed"/>
              </a:rPr>
              <a:t>True label</a:t>
            </a:r>
            <a:endParaRPr b="1" i="0" sz="1400" u="none" cap="none" strike="noStrike">
              <a:solidFill>
                <a:srgbClr val="93C47D"/>
              </a:solidFill>
              <a:latin typeface="Roboto Condensed"/>
              <a:ea typeface="Roboto Condensed"/>
              <a:cs typeface="Roboto Condensed"/>
              <a:sym typeface="Roboto Condensed"/>
            </a:endParaRPr>
          </a:p>
        </p:txBody>
      </p:sp>
      <p:sp>
        <p:nvSpPr>
          <p:cNvPr id="593" name="Google Shape;593;p12"/>
          <p:cNvSpPr/>
          <p:nvPr/>
        </p:nvSpPr>
        <p:spPr>
          <a:xfrm>
            <a:off x="4051750" y="4538375"/>
            <a:ext cx="1377900" cy="517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2"/>
          <p:cNvSpPr txBox="1"/>
          <p:nvPr/>
        </p:nvSpPr>
        <p:spPr>
          <a:xfrm>
            <a:off x="4083049" y="4590548"/>
            <a:ext cx="133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Update weights</a:t>
            </a:r>
            <a:endParaRPr b="1" i="0" sz="1400" u="none" cap="none" strike="noStrike">
              <a:solidFill>
                <a:srgbClr val="000000"/>
              </a:solidFill>
              <a:latin typeface="Roboto Condensed"/>
              <a:ea typeface="Roboto Condensed"/>
              <a:cs typeface="Roboto Condensed"/>
              <a:sym typeface="Roboto Condensed"/>
            </a:endParaRPr>
          </a:p>
        </p:txBody>
      </p:sp>
      <p:cxnSp>
        <p:nvCxnSpPr>
          <p:cNvPr id="595" name="Google Shape;595;p12"/>
          <p:cNvCxnSpPr/>
          <p:nvPr/>
        </p:nvCxnSpPr>
        <p:spPr>
          <a:xfrm>
            <a:off x="6385025" y="2879525"/>
            <a:ext cx="448500" cy="0"/>
          </a:xfrm>
          <a:prstGeom prst="straightConnector1">
            <a:avLst/>
          </a:prstGeom>
          <a:noFill/>
          <a:ln cap="flat" cmpd="sng" w="9525">
            <a:solidFill>
              <a:schemeClr val="dk2"/>
            </a:solidFill>
            <a:prstDash val="solid"/>
            <a:round/>
            <a:headEnd len="sm" w="sm" type="none"/>
            <a:tailEnd len="sm" w="sm" type="none"/>
          </a:ln>
        </p:spPr>
      </p:cxnSp>
      <p:cxnSp>
        <p:nvCxnSpPr>
          <p:cNvPr id="596" name="Google Shape;596;p12"/>
          <p:cNvCxnSpPr>
            <a:stCxn id="594" idx="3"/>
          </p:cNvCxnSpPr>
          <p:nvPr/>
        </p:nvCxnSpPr>
        <p:spPr>
          <a:xfrm>
            <a:off x="5420449" y="4790648"/>
            <a:ext cx="1204500" cy="0"/>
          </a:xfrm>
          <a:prstGeom prst="straightConnector1">
            <a:avLst/>
          </a:prstGeom>
          <a:noFill/>
          <a:ln cap="flat" cmpd="sng" w="9525">
            <a:solidFill>
              <a:schemeClr val="dk2"/>
            </a:solidFill>
            <a:prstDash val="solid"/>
            <a:round/>
            <a:headEnd len="sm" w="sm" type="none"/>
            <a:tailEnd len="sm" w="sm" type="none"/>
          </a:ln>
        </p:spPr>
      </p:cxnSp>
      <p:cxnSp>
        <p:nvCxnSpPr>
          <p:cNvPr id="597" name="Google Shape;597;p12"/>
          <p:cNvCxnSpPr/>
          <p:nvPr/>
        </p:nvCxnSpPr>
        <p:spPr>
          <a:xfrm rot="10800000">
            <a:off x="6604125" y="2889850"/>
            <a:ext cx="0" cy="1888500"/>
          </a:xfrm>
          <a:prstGeom prst="straightConnector1">
            <a:avLst/>
          </a:prstGeom>
          <a:noFill/>
          <a:ln cap="flat" cmpd="sng" w="9525">
            <a:solidFill>
              <a:schemeClr val="dk2"/>
            </a:solidFill>
            <a:prstDash val="solid"/>
            <a:round/>
            <a:headEnd len="sm" w="sm" type="none"/>
            <a:tailEnd len="sm" w="sm" type="none"/>
          </a:ln>
        </p:spPr>
      </p:cxnSp>
      <p:cxnSp>
        <p:nvCxnSpPr>
          <p:cNvPr id="598" name="Google Shape;598;p12"/>
          <p:cNvCxnSpPr>
            <a:stCxn id="593" idx="0"/>
            <a:endCxn id="585" idx="1"/>
          </p:cNvCxnSpPr>
          <p:nvPr/>
        </p:nvCxnSpPr>
        <p:spPr>
          <a:xfrm flipH="1" rot="10800000">
            <a:off x="4740700" y="4028975"/>
            <a:ext cx="3000" cy="509400"/>
          </a:xfrm>
          <a:prstGeom prst="straightConnector1">
            <a:avLst/>
          </a:prstGeom>
          <a:noFill/>
          <a:ln cap="flat" cmpd="sng" w="9525">
            <a:solidFill>
              <a:schemeClr val="dk2"/>
            </a:solidFill>
            <a:prstDash val="solid"/>
            <a:round/>
            <a:headEnd len="sm" w="sm" type="none"/>
            <a:tailEnd len="med" w="med" type="triangle"/>
          </a:ln>
        </p:spPr>
      </p:cxnSp>
      <p:grpSp>
        <p:nvGrpSpPr>
          <p:cNvPr id="599" name="Google Shape;599;p12"/>
          <p:cNvGrpSpPr/>
          <p:nvPr/>
        </p:nvGrpSpPr>
        <p:grpSpPr>
          <a:xfrm>
            <a:off x="160737" y="521692"/>
            <a:ext cx="647849" cy="481724"/>
            <a:chOff x="5247525" y="3007275"/>
            <a:chExt cx="517575" cy="384825"/>
          </a:xfrm>
        </p:grpSpPr>
        <p:sp>
          <p:nvSpPr>
            <p:cNvPr id="600" name="Google Shape;600;p12"/>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2"/>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3"/>
          <p:cNvSpPr txBox="1"/>
          <p:nvPr>
            <p:ph type="ctrTitle"/>
          </p:nvPr>
        </p:nvSpPr>
        <p:spPr>
          <a:xfrm>
            <a:off x="463525" y="2871148"/>
            <a:ext cx="40944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HOW TO CONTRAST FORGETTING</a:t>
            </a:r>
            <a:endParaRPr/>
          </a:p>
        </p:txBody>
      </p:sp>
      <p:sp>
        <p:nvSpPr>
          <p:cNvPr id="607" name="Google Shape;607;p13"/>
          <p:cNvSpPr txBox="1"/>
          <p:nvPr>
            <p:ph idx="1" type="subTitle"/>
          </p:nvPr>
        </p:nvSpPr>
        <p:spPr>
          <a:xfrm>
            <a:off x="463525" y="3975449"/>
            <a:ext cx="40944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000"/>
              </a:spcAft>
              <a:buSzPts val="2000"/>
              <a:buNone/>
            </a:pPr>
            <a:r>
              <a:rPr lang="en"/>
              <a:t>ALGORITHMS AND THEIR IMPLEMENTATION</a:t>
            </a:r>
            <a:endParaRPr/>
          </a:p>
        </p:txBody>
      </p:sp>
      <p:sp>
        <p:nvSpPr>
          <p:cNvPr id="608" name="Google Shape;608;p1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4"/>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CATASTROPHIC FORGETTING</a:t>
            </a:r>
            <a:endParaRPr/>
          </a:p>
        </p:txBody>
      </p:sp>
      <p:sp>
        <p:nvSpPr>
          <p:cNvPr id="614" name="Google Shape;614;p1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615" name="Google Shape;615;p14"/>
          <p:cNvSpPr txBox="1"/>
          <p:nvPr>
            <p:ph idx="1" type="body"/>
          </p:nvPr>
        </p:nvSpPr>
        <p:spPr>
          <a:xfrm>
            <a:off x="339675" y="1601525"/>
            <a:ext cx="8366700" cy="314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1500">
                <a:solidFill>
                  <a:srgbClr val="000000"/>
                </a:solidFill>
              </a:rPr>
              <a:t>When continuous learning is applied, </a:t>
            </a:r>
            <a:r>
              <a:rPr b="1" lang="en" sz="1500">
                <a:solidFill>
                  <a:srgbClr val="FF9800"/>
                </a:solidFill>
                <a:latin typeface="Roboto Condensed"/>
                <a:ea typeface="Roboto Condensed"/>
                <a:cs typeface="Roboto Condensed"/>
                <a:sym typeface="Roboto Condensed"/>
              </a:rPr>
              <a:t>catastrophic forgetting</a:t>
            </a:r>
            <a:r>
              <a:rPr lang="en" sz="1500">
                <a:solidFill>
                  <a:srgbClr val="000000"/>
                </a:solidFill>
              </a:rPr>
              <a:t> can be a problem. This consists in a behaviour that brings the model to forget old classes on which it was previously trained.To avoid this, some methods can be implemented:</a:t>
            </a:r>
            <a:endParaRPr sz="1500">
              <a:solidFill>
                <a:srgbClr val="000000"/>
              </a:solidFill>
            </a:endParaRPr>
          </a:p>
          <a:p>
            <a:pPr indent="0" lvl="0" marL="0" rtl="0" algn="l">
              <a:lnSpc>
                <a:spcPct val="100000"/>
              </a:lnSpc>
              <a:spcBef>
                <a:spcPts val="0"/>
              </a:spcBef>
              <a:spcAft>
                <a:spcPts val="0"/>
              </a:spcAft>
              <a:buSzPts val="1800"/>
              <a:buNone/>
            </a:pPr>
            <a:r>
              <a:t/>
            </a:r>
            <a:endParaRPr sz="1500">
              <a:solidFill>
                <a:srgbClr val="000000"/>
              </a:solidFill>
            </a:endParaRPr>
          </a:p>
          <a:p>
            <a:pPr indent="-355600" lvl="0" marL="457200" rtl="0" algn="l">
              <a:lnSpc>
                <a:spcPct val="150000"/>
              </a:lnSpc>
              <a:spcBef>
                <a:spcPts val="0"/>
              </a:spcBef>
              <a:spcAft>
                <a:spcPts val="0"/>
              </a:spcAft>
              <a:buSzPts val="2000"/>
              <a:buChar char="▰"/>
            </a:pPr>
            <a:r>
              <a:rPr b="1" lang="en" sz="1500">
                <a:solidFill>
                  <a:schemeClr val="accent5"/>
                </a:solidFill>
                <a:latin typeface="Roboto Condensed"/>
                <a:ea typeface="Roboto Condensed"/>
                <a:cs typeface="Roboto Condensed"/>
                <a:sym typeface="Roboto Condensed"/>
              </a:rPr>
              <a:t>OL</a:t>
            </a:r>
            <a:r>
              <a:rPr lang="en" sz="1500">
                <a:solidFill>
                  <a:schemeClr val="accent5"/>
                </a:solidFill>
              </a:rPr>
              <a:t>:</a:t>
            </a:r>
            <a:r>
              <a:rPr lang="en" sz="1500">
                <a:solidFill>
                  <a:srgbClr val="000000"/>
                </a:solidFill>
              </a:rPr>
              <a:t> basic implementation of a training of a model</a:t>
            </a:r>
            <a:endParaRPr sz="2000"/>
          </a:p>
          <a:p>
            <a:pPr indent="-355600" lvl="0" marL="457200" rtl="0" algn="l">
              <a:lnSpc>
                <a:spcPct val="150000"/>
              </a:lnSpc>
              <a:spcBef>
                <a:spcPts val="0"/>
              </a:spcBef>
              <a:spcAft>
                <a:spcPts val="0"/>
              </a:spcAft>
              <a:buSzPts val="2000"/>
              <a:buChar char="▰"/>
            </a:pPr>
            <a:r>
              <a:rPr b="1" lang="en" sz="1500">
                <a:solidFill>
                  <a:schemeClr val="accent5"/>
                </a:solidFill>
                <a:latin typeface="Roboto Condensed"/>
                <a:ea typeface="Roboto Condensed"/>
                <a:cs typeface="Roboto Condensed"/>
                <a:sym typeface="Roboto Condensed"/>
              </a:rPr>
              <a:t>OL v2</a:t>
            </a:r>
            <a:r>
              <a:rPr lang="en" sz="1500">
                <a:solidFill>
                  <a:schemeClr val="accent5"/>
                </a:solidFill>
              </a:rPr>
              <a:t>:</a:t>
            </a:r>
            <a:r>
              <a:rPr lang="en" sz="1500">
                <a:solidFill>
                  <a:srgbClr val="000000"/>
                </a:solidFill>
              </a:rPr>
              <a:t> simple modification of the already implemented method</a:t>
            </a:r>
            <a:endParaRPr sz="1500">
              <a:solidFill>
                <a:srgbClr val="000000"/>
              </a:solidFill>
            </a:endParaRPr>
          </a:p>
          <a:p>
            <a:pPr indent="-355600" lvl="0" marL="457200" rtl="0" algn="l">
              <a:lnSpc>
                <a:spcPct val="150000"/>
              </a:lnSpc>
              <a:spcBef>
                <a:spcPts val="0"/>
              </a:spcBef>
              <a:spcAft>
                <a:spcPts val="0"/>
              </a:spcAft>
              <a:buSzPts val="2000"/>
              <a:buChar char="▰"/>
            </a:pPr>
            <a:r>
              <a:rPr b="1" lang="en" sz="1500">
                <a:solidFill>
                  <a:schemeClr val="accent5"/>
                </a:solidFill>
                <a:latin typeface="Roboto Condensed"/>
                <a:ea typeface="Roboto Condensed"/>
                <a:cs typeface="Roboto Condensed"/>
                <a:sym typeface="Roboto Condensed"/>
              </a:rPr>
              <a:t>LWF</a:t>
            </a:r>
            <a:r>
              <a:rPr lang="en" sz="1500">
                <a:solidFill>
                  <a:schemeClr val="accent5"/>
                </a:solidFill>
              </a:rPr>
              <a:t>:</a:t>
            </a:r>
            <a:r>
              <a:rPr lang="en" sz="1500">
                <a:solidFill>
                  <a:srgbClr val="000000"/>
                </a:solidFill>
              </a:rPr>
              <a:t> learn without forgetting</a:t>
            </a:r>
            <a:endParaRPr sz="2000"/>
          </a:p>
          <a:p>
            <a:pPr indent="-355600" lvl="0" marL="457200" rtl="0" algn="l">
              <a:lnSpc>
                <a:spcPct val="150000"/>
              </a:lnSpc>
              <a:spcBef>
                <a:spcPts val="0"/>
              </a:spcBef>
              <a:spcAft>
                <a:spcPts val="0"/>
              </a:spcAft>
              <a:buSzPts val="2000"/>
              <a:buChar char="▰"/>
            </a:pPr>
            <a:r>
              <a:rPr b="1" lang="en" sz="1500">
                <a:solidFill>
                  <a:schemeClr val="accent5"/>
                </a:solidFill>
                <a:latin typeface="Roboto Condensed"/>
                <a:ea typeface="Roboto Condensed"/>
                <a:cs typeface="Roboto Condensed"/>
                <a:sym typeface="Roboto Condensed"/>
              </a:rPr>
              <a:t>CWR</a:t>
            </a:r>
            <a:r>
              <a:rPr lang="en" sz="1500">
                <a:solidFill>
                  <a:schemeClr val="accent5"/>
                </a:solidFill>
              </a:rPr>
              <a:t>:</a:t>
            </a:r>
            <a:r>
              <a:rPr lang="en" sz="1500">
                <a:solidFill>
                  <a:srgbClr val="000000"/>
                </a:solidFill>
              </a:rPr>
              <a:t> copy weight with reinit</a:t>
            </a:r>
            <a:endParaRPr sz="2000"/>
          </a:p>
          <a:p>
            <a:pPr indent="0" lvl="0" marL="0" rtl="0" algn="l">
              <a:lnSpc>
                <a:spcPct val="100000"/>
              </a:lnSpc>
              <a:spcBef>
                <a:spcPts val="0"/>
              </a:spcBef>
              <a:spcAft>
                <a:spcPts val="1000"/>
              </a:spcAft>
              <a:buSzPts val="18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5"/>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OL IMPLEMENTATION</a:t>
            </a:r>
            <a:endParaRPr/>
          </a:p>
        </p:txBody>
      </p:sp>
      <p:grpSp>
        <p:nvGrpSpPr>
          <p:cNvPr id="621" name="Google Shape;621;p15"/>
          <p:cNvGrpSpPr/>
          <p:nvPr/>
        </p:nvGrpSpPr>
        <p:grpSpPr>
          <a:xfrm>
            <a:off x="160737" y="521692"/>
            <a:ext cx="647849" cy="481724"/>
            <a:chOff x="5247525" y="3007275"/>
            <a:chExt cx="517575" cy="384825"/>
          </a:xfrm>
        </p:grpSpPr>
        <p:sp>
          <p:nvSpPr>
            <p:cNvPr id="622" name="Google Shape;622;p15"/>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5"/>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24" name="Google Shape;624;p15"/>
          <p:cNvPicPr preferRelativeResize="0"/>
          <p:nvPr/>
        </p:nvPicPr>
        <p:blipFill rotWithShape="1">
          <a:blip r:embed="rId3">
            <a:alphaModFix/>
          </a:blip>
          <a:srcRect b="0" l="0" r="0" t="0"/>
          <a:stretch/>
        </p:blipFill>
        <p:spPr>
          <a:xfrm>
            <a:off x="5455675" y="4254800"/>
            <a:ext cx="2000250" cy="190500"/>
          </a:xfrm>
          <a:prstGeom prst="rect">
            <a:avLst/>
          </a:prstGeom>
          <a:noFill/>
          <a:ln>
            <a:noFill/>
          </a:ln>
        </p:spPr>
      </p:pic>
      <p:pic>
        <p:nvPicPr>
          <p:cNvPr id="625" name="Google Shape;625;p15"/>
          <p:cNvPicPr preferRelativeResize="0"/>
          <p:nvPr/>
        </p:nvPicPr>
        <p:blipFill rotWithShape="1">
          <a:blip r:embed="rId4">
            <a:alphaModFix/>
          </a:blip>
          <a:srcRect b="0" l="0" r="0" t="0"/>
          <a:stretch/>
        </p:blipFill>
        <p:spPr>
          <a:xfrm>
            <a:off x="5309599" y="3738175"/>
            <a:ext cx="2571750" cy="190500"/>
          </a:xfrm>
          <a:prstGeom prst="rect">
            <a:avLst/>
          </a:prstGeom>
          <a:noFill/>
          <a:ln>
            <a:noFill/>
          </a:ln>
        </p:spPr>
      </p:pic>
      <p:pic>
        <p:nvPicPr>
          <p:cNvPr descr="L_{cross} = - \sum_i t_i \log(\hat{y_i})+(1-t_i)\log(1-\hat{y_i})" id="626" name="Google Shape;626;p15"/>
          <p:cNvPicPr preferRelativeResize="0"/>
          <p:nvPr/>
        </p:nvPicPr>
        <p:blipFill rotWithShape="1">
          <a:blip r:embed="rId5">
            <a:alphaModFix/>
          </a:blip>
          <a:srcRect b="0" l="0" r="0" t="0"/>
          <a:stretch/>
        </p:blipFill>
        <p:spPr>
          <a:xfrm>
            <a:off x="365150" y="2343975"/>
            <a:ext cx="4196226" cy="500263"/>
          </a:xfrm>
          <a:prstGeom prst="rect">
            <a:avLst/>
          </a:prstGeom>
          <a:noFill/>
          <a:ln>
            <a:noFill/>
          </a:ln>
        </p:spPr>
      </p:pic>
      <p:cxnSp>
        <p:nvCxnSpPr>
          <p:cNvPr id="627" name="Google Shape;627;p15"/>
          <p:cNvCxnSpPr/>
          <p:nvPr/>
        </p:nvCxnSpPr>
        <p:spPr>
          <a:xfrm>
            <a:off x="2463263" y="2844238"/>
            <a:ext cx="0" cy="549600"/>
          </a:xfrm>
          <a:prstGeom prst="straightConnector1">
            <a:avLst/>
          </a:prstGeom>
          <a:noFill/>
          <a:ln cap="flat" cmpd="sng" w="9525">
            <a:solidFill>
              <a:schemeClr val="dk2"/>
            </a:solidFill>
            <a:prstDash val="solid"/>
            <a:round/>
            <a:headEnd len="sm" w="sm" type="none"/>
            <a:tailEnd len="med" w="med" type="triangle"/>
          </a:ln>
        </p:spPr>
      </p:cxnSp>
      <p:cxnSp>
        <p:nvCxnSpPr>
          <p:cNvPr id="628" name="Google Shape;628;p15"/>
          <p:cNvCxnSpPr/>
          <p:nvPr/>
        </p:nvCxnSpPr>
        <p:spPr>
          <a:xfrm>
            <a:off x="3743225" y="4032025"/>
            <a:ext cx="1212600" cy="0"/>
          </a:xfrm>
          <a:prstGeom prst="straightConnector1">
            <a:avLst/>
          </a:prstGeom>
          <a:noFill/>
          <a:ln cap="flat" cmpd="sng" w="9525">
            <a:solidFill>
              <a:schemeClr val="dk2"/>
            </a:solidFill>
            <a:prstDash val="solid"/>
            <a:round/>
            <a:headEnd len="sm" w="sm" type="none"/>
            <a:tailEnd len="med" w="med" type="triangle"/>
          </a:ln>
        </p:spPr>
      </p:cxnSp>
      <p:sp>
        <p:nvSpPr>
          <p:cNvPr id="629" name="Google Shape;629;p15"/>
          <p:cNvSpPr txBox="1"/>
          <p:nvPr/>
        </p:nvSpPr>
        <p:spPr>
          <a:xfrm>
            <a:off x="5095050" y="3133075"/>
            <a:ext cx="282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9800"/>
                </a:solidFill>
                <a:latin typeface="Roboto Condensed"/>
                <a:ea typeface="Roboto Condensed"/>
                <a:cs typeface="Roboto Condensed"/>
                <a:sym typeface="Roboto Condensed"/>
              </a:rPr>
              <a:t>WEIGHTS AND BIASES UPDATE RULE</a:t>
            </a:r>
            <a:endParaRPr b="1" i="0" sz="1400" u="none" cap="none" strike="noStrike">
              <a:solidFill>
                <a:srgbClr val="FF9800"/>
              </a:solidFill>
              <a:latin typeface="Roboto Condensed"/>
              <a:ea typeface="Roboto Condensed"/>
              <a:cs typeface="Roboto Condensed"/>
              <a:sym typeface="Roboto Condensed"/>
            </a:endParaRPr>
          </a:p>
        </p:txBody>
      </p:sp>
      <p:pic>
        <p:nvPicPr>
          <p:cNvPr descr="\frac{\partial L_{cross}}{\partial w_{i,j}}=(\hat{y_i}-t_i)\cdot x_j" id="630" name="Google Shape;630;p15"/>
          <p:cNvPicPr preferRelativeResize="0"/>
          <p:nvPr/>
        </p:nvPicPr>
        <p:blipFill rotWithShape="1">
          <a:blip r:embed="rId6">
            <a:alphaModFix/>
          </a:blip>
          <a:srcRect b="0" l="0" r="0" t="0"/>
          <a:stretch/>
        </p:blipFill>
        <p:spPr>
          <a:xfrm>
            <a:off x="1172986" y="3482421"/>
            <a:ext cx="2080417" cy="549600"/>
          </a:xfrm>
          <a:prstGeom prst="rect">
            <a:avLst/>
          </a:prstGeom>
          <a:noFill/>
          <a:ln>
            <a:noFill/>
          </a:ln>
        </p:spPr>
      </p:pic>
      <p:pic>
        <p:nvPicPr>
          <p:cNvPr descr="\frac{\partial L_{cross}}{\partial b_i}=(\hat{y_i}-t_i)" id="631" name="Google Shape;631;p15"/>
          <p:cNvPicPr preferRelativeResize="0"/>
          <p:nvPr/>
        </p:nvPicPr>
        <p:blipFill rotWithShape="1">
          <a:blip r:embed="rId7">
            <a:alphaModFix/>
          </a:blip>
          <a:srcRect b="0" l="0" r="0" t="0"/>
          <a:stretch/>
        </p:blipFill>
        <p:spPr>
          <a:xfrm>
            <a:off x="1202760" y="4176130"/>
            <a:ext cx="1643393" cy="500275"/>
          </a:xfrm>
          <a:prstGeom prst="rect">
            <a:avLst/>
          </a:prstGeom>
          <a:noFill/>
          <a:ln>
            <a:noFill/>
          </a:ln>
        </p:spPr>
      </p:pic>
      <p:sp>
        <p:nvSpPr>
          <p:cNvPr id="632" name="Google Shape;632;p15"/>
          <p:cNvSpPr txBox="1"/>
          <p:nvPr/>
        </p:nvSpPr>
        <p:spPr>
          <a:xfrm>
            <a:off x="285800" y="1291456"/>
            <a:ext cx="8718000" cy="892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FF9800"/>
                </a:solidFill>
                <a:latin typeface="Roboto Condensed"/>
                <a:ea typeface="Roboto Condensed"/>
                <a:cs typeface="Roboto Condensed"/>
                <a:sym typeface="Roboto Condensed"/>
              </a:rPr>
              <a:t>IDEA</a:t>
            </a:r>
            <a:r>
              <a:rPr b="0" i="0" lang="en" sz="1500" u="none" cap="none" strike="noStrike">
                <a:solidFill>
                  <a:srgbClr val="FF9800"/>
                </a:solidFill>
                <a:latin typeface="Roboto Condensed Light"/>
                <a:ea typeface="Roboto Condensed Light"/>
                <a:cs typeface="Roboto Condensed Light"/>
                <a:sym typeface="Roboto Condensed Light"/>
              </a:rPr>
              <a:t> </a:t>
            </a:r>
            <a:endParaRPr b="0" i="0" sz="15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oboto Condensed Light"/>
                <a:ea typeface="Roboto Condensed Light"/>
                <a:cs typeface="Roboto Condensed Light"/>
                <a:sym typeface="Roboto Condensed Light"/>
              </a:rPr>
              <a:t>Use the cross entropy as the cost function and update the weights using a gradient descend applied on the softmax layer. When a new letter is found increase the dimension of the weights matrix and biases array.</a:t>
            </a:r>
            <a:endParaRPr b="0" i="0" sz="15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6"/>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APPLY ALGORITHM ON STM</a:t>
            </a:r>
            <a:endParaRPr/>
          </a:p>
        </p:txBody>
      </p:sp>
      <p:sp>
        <p:nvSpPr>
          <p:cNvPr id="638" name="Google Shape;638;p1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639" name="Google Shape;639;p16"/>
          <p:cNvPicPr preferRelativeResize="0"/>
          <p:nvPr/>
        </p:nvPicPr>
        <p:blipFill rotWithShape="1">
          <a:blip r:embed="rId3">
            <a:alphaModFix/>
          </a:blip>
          <a:srcRect b="0" l="0" r="0" t="0"/>
          <a:stretch/>
        </p:blipFill>
        <p:spPr>
          <a:xfrm>
            <a:off x="76200" y="1387375"/>
            <a:ext cx="5391668" cy="3679925"/>
          </a:xfrm>
          <a:prstGeom prst="rect">
            <a:avLst/>
          </a:prstGeom>
          <a:noFill/>
          <a:ln>
            <a:noFill/>
          </a:ln>
        </p:spPr>
      </p:pic>
      <p:pic>
        <p:nvPicPr>
          <p:cNvPr id="640" name="Google Shape;640;p16"/>
          <p:cNvPicPr preferRelativeResize="0"/>
          <p:nvPr/>
        </p:nvPicPr>
        <p:blipFill rotWithShape="1">
          <a:blip r:embed="rId4">
            <a:alphaModFix/>
          </a:blip>
          <a:srcRect b="0" l="0" r="0" t="0"/>
          <a:stretch/>
        </p:blipFill>
        <p:spPr>
          <a:xfrm>
            <a:off x="5239049" y="2010900"/>
            <a:ext cx="3904943" cy="1645050"/>
          </a:xfrm>
          <a:prstGeom prst="rect">
            <a:avLst/>
          </a:prstGeom>
          <a:noFill/>
          <a:ln>
            <a:noFill/>
          </a:ln>
        </p:spPr>
      </p:pic>
      <p:grpSp>
        <p:nvGrpSpPr>
          <p:cNvPr id="641" name="Google Shape;641;p16"/>
          <p:cNvGrpSpPr/>
          <p:nvPr/>
        </p:nvGrpSpPr>
        <p:grpSpPr>
          <a:xfrm>
            <a:off x="160737" y="521692"/>
            <a:ext cx="647849" cy="481724"/>
            <a:chOff x="5247525" y="3007275"/>
            <a:chExt cx="517575" cy="384825"/>
          </a:xfrm>
        </p:grpSpPr>
        <p:sp>
          <p:nvSpPr>
            <p:cNvPr id="642" name="Google Shape;642;p16"/>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6"/>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7"/>
          <p:cNvSpPr/>
          <p:nvPr/>
        </p:nvSpPr>
        <p:spPr>
          <a:xfrm>
            <a:off x="2559650" y="788425"/>
            <a:ext cx="4799100" cy="3346800"/>
          </a:xfrm>
          <a:prstGeom prst="roundRect">
            <a:avLst>
              <a:gd fmla="val 16667" name="adj"/>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7"/>
          <p:cNvSpPr/>
          <p:nvPr/>
        </p:nvSpPr>
        <p:spPr>
          <a:xfrm>
            <a:off x="2910750" y="2023762"/>
            <a:ext cx="1815300" cy="2024100"/>
          </a:xfrm>
          <a:prstGeom prst="roundRect">
            <a:avLst>
              <a:gd fmla="val 16667" name="adj"/>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7"/>
          <p:cNvSpPr/>
          <p:nvPr/>
        </p:nvSpPr>
        <p:spPr>
          <a:xfrm>
            <a:off x="5141025" y="2338859"/>
            <a:ext cx="498300" cy="15384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7"/>
          <p:cNvSpPr/>
          <p:nvPr/>
        </p:nvSpPr>
        <p:spPr>
          <a:xfrm>
            <a:off x="5888273" y="2522512"/>
            <a:ext cx="365100" cy="11790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7"/>
          <p:cNvSpPr/>
          <p:nvPr/>
        </p:nvSpPr>
        <p:spPr>
          <a:xfrm>
            <a:off x="6587709" y="948987"/>
            <a:ext cx="365100" cy="11790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3" name="Google Shape;653;p17"/>
          <p:cNvCxnSpPr>
            <a:endCxn id="654" idx="1"/>
          </p:cNvCxnSpPr>
          <p:nvPr/>
        </p:nvCxnSpPr>
        <p:spPr>
          <a:xfrm flipH="1" rot="10800000">
            <a:off x="1053863" y="3101637"/>
            <a:ext cx="2099700" cy="10500"/>
          </a:xfrm>
          <a:prstGeom prst="straightConnector1">
            <a:avLst/>
          </a:prstGeom>
          <a:noFill/>
          <a:ln cap="flat" cmpd="sng" w="9525">
            <a:solidFill>
              <a:schemeClr val="dk2"/>
            </a:solidFill>
            <a:prstDash val="solid"/>
            <a:round/>
            <a:headEnd len="sm" w="sm" type="none"/>
            <a:tailEnd len="med" w="med" type="triangle"/>
          </a:ln>
        </p:spPr>
      </p:cxnSp>
      <p:sp>
        <p:nvSpPr>
          <p:cNvPr id="654" name="Google Shape;654;p17"/>
          <p:cNvSpPr/>
          <p:nvPr/>
        </p:nvSpPr>
        <p:spPr>
          <a:xfrm>
            <a:off x="3153563" y="2371287"/>
            <a:ext cx="303300" cy="1460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7"/>
          <p:cNvSpPr/>
          <p:nvPr/>
        </p:nvSpPr>
        <p:spPr>
          <a:xfrm>
            <a:off x="3689613" y="2512137"/>
            <a:ext cx="303300" cy="1179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7"/>
          <p:cNvSpPr/>
          <p:nvPr/>
        </p:nvSpPr>
        <p:spPr>
          <a:xfrm>
            <a:off x="4225675" y="2512137"/>
            <a:ext cx="303300" cy="1179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7" name="Google Shape;657;p17"/>
          <p:cNvCxnSpPr>
            <a:stCxn id="654" idx="3"/>
            <a:endCxn id="655" idx="1"/>
          </p:cNvCxnSpPr>
          <p:nvPr/>
        </p:nvCxnSpPr>
        <p:spPr>
          <a:xfrm>
            <a:off x="3456863" y="3101637"/>
            <a:ext cx="232800" cy="0"/>
          </a:xfrm>
          <a:prstGeom prst="straightConnector1">
            <a:avLst/>
          </a:prstGeom>
          <a:noFill/>
          <a:ln cap="flat" cmpd="sng" w="9525">
            <a:solidFill>
              <a:schemeClr val="dk2"/>
            </a:solidFill>
            <a:prstDash val="solid"/>
            <a:round/>
            <a:headEnd len="sm" w="sm" type="none"/>
            <a:tailEnd len="med" w="med" type="triangle"/>
          </a:ln>
        </p:spPr>
      </p:cxnSp>
      <p:cxnSp>
        <p:nvCxnSpPr>
          <p:cNvPr id="658" name="Google Shape;658;p17"/>
          <p:cNvCxnSpPr>
            <a:stCxn id="655" idx="3"/>
            <a:endCxn id="656" idx="1"/>
          </p:cNvCxnSpPr>
          <p:nvPr/>
        </p:nvCxnSpPr>
        <p:spPr>
          <a:xfrm>
            <a:off x="3992913" y="3101637"/>
            <a:ext cx="232800" cy="0"/>
          </a:xfrm>
          <a:prstGeom prst="straightConnector1">
            <a:avLst/>
          </a:prstGeom>
          <a:noFill/>
          <a:ln cap="flat" cmpd="sng" w="9525">
            <a:solidFill>
              <a:schemeClr val="dk2"/>
            </a:solidFill>
            <a:prstDash val="solid"/>
            <a:round/>
            <a:headEnd len="sm" w="sm" type="none"/>
            <a:tailEnd len="med" w="med" type="triangle"/>
          </a:ln>
        </p:spPr>
      </p:cxnSp>
      <p:sp>
        <p:nvSpPr>
          <p:cNvPr id="659" name="Google Shape;659;p17"/>
          <p:cNvSpPr txBox="1"/>
          <p:nvPr/>
        </p:nvSpPr>
        <p:spPr>
          <a:xfrm>
            <a:off x="3352924" y="1997736"/>
            <a:ext cx="95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6D9EEB"/>
                </a:solidFill>
                <a:latin typeface="Roboto Condensed"/>
                <a:ea typeface="Roboto Condensed"/>
                <a:cs typeface="Roboto Condensed"/>
                <a:sym typeface="Roboto Condensed"/>
              </a:rPr>
              <a:t>Frozen ML</a:t>
            </a:r>
            <a:endParaRPr b="1" i="0" sz="1400" u="none" cap="none" strike="noStrike">
              <a:solidFill>
                <a:srgbClr val="6D9EEB"/>
              </a:solidFill>
              <a:latin typeface="Roboto Condensed"/>
              <a:ea typeface="Roboto Condensed"/>
              <a:cs typeface="Roboto Condensed"/>
              <a:sym typeface="Roboto Condensed"/>
            </a:endParaRPr>
          </a:p>
        </p:txBody>
      </p:sp>
      <p:sp>
        <p:nvSpPr>
          <p:cNvPr id="660" name="Google Shape;660;p17"/>
          <p:cNvSpPr txBox="1"/>
          <p:nvPr/>
        </p:nvSpPr>
        <p:spPr>
          <a:xfrm rot="-5400000">
            <a:off x="4980825" y="2907051"/>
            <a:ext cx="81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E06666"/>
                </a:solidFill>
                <a:latin typeface="Roboto Condensed"/>
                <a:ea typeface="Roboto Condensed"/>
                <a:cs typeface="Roboto Condensed"/>
                <a:sym typeface="Roboto Condensed"/>
              </a:rPr>
              <a:t>OL_layer</a:t>
            </a:r>
            <a:endParaRPr b="1" i="0" sz="1400" u="none" cap="none" strike="noStrike">
              <a:solidFill>
                <a:srgbClr val="E06666"/>
              </a:solidFill>
              <a:latin typeface="Roboto Condensed"/>
              <a:ea typeface="Roboto Condensed"/>
              <a:cs typeface="Roboto Condensed"/>
              <a:sym typeface="Roboto Condensed"/>
            </a:endParaRPr>
          </a:p>
        </p:txBody>
      </p:sp>
      <p:cxnSp>
        <p:nvCxnSpPr>
          <p:cNvPr id="661" name="Google Shape;661;p17"/>
          <p:cNvCxnSpPr>
            <a:stCxn id="656" idx="3"/>
            <a:endCxn id="650" idx="1"/>
          </p:cNvCxnSpPr>
          <p:nvPr/>
        </p:nvCxnSpPr>
        <p:spPr>
          <a:xfrm>
            <a:off x="4528975" y="3101637"/>
            <a:ext cx="612000" cy="6300"/>
          </a:xfrm>
          <a:prstGeom prst="straightConnector1">
            <a:avLst/>
          </a:prstGeom>
          <a:noFill/>
          <a:ln cap="flat" cmpd="sng" w="9525">
            <a:solidFill>
              <a:schemeClr val="dk2"/>
            </a:solidFill>
            <a:prstDash val="solid"/>
            <a:round/>
            <a:headEnd len="sm" w="sm" type="none"/>
            <a:tailEnd len="med" w="med" type="triangle"/>
          </a:ln>
        </p:spPr>
      </p:cxnSp>
      <p:sp>
        <p:nvSpPr>
          <p:cNvPr id="662" name="Google Shape;662;p17"/>
          <p:cNvSpPr txBox="1"/>
          <p:nvPr/>
        </p:nvSpPr>
        <p:spPr>
          <a:xfrm rot="-5400000">
            <a:off x="5609365" y="2911899"/>
            <a:ext cx="93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Prediction</a:t>
            </a:r>
            <a:endParaRPr b="1" i="0" sz="1400" u="none" cap="none" strike="noStrike">
              <a:solidFill>
                <a:srgbClr val="000000"/>
              </a:solidFill>
              <a:latin typeface="Roboto Condensed"/>
              <a:ea typeface="Roboto Condensed"/>
              <a:cs typeface="Roboto Condensed"/>
              <a:sym typeface="Roboto Condensed"/>
            </a:endParaRPr>
          </a:p>
        </p:txBody>
      </p:sp>
      <p:sp>
        <p:nvSpPr>
          <p:cNvPr id="663" name="Google Shape;663;p17"/>
          <p:cNvSpPr txBox="1"/>
          <p:nvPr/>
        </p:nvSpPr>
        <p:spPr>
          <a:xfrm rot="-5400000">
            <a:off x="6450575" y="1314883"/>
            <a:ext cx="63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Label</a:t>
            </a:r>
            <a:endParaRPr b="1" i="0" sz="1400" u="none" cap="none" strike="noStrike">
              <a:solidFill>
                <a:srgbClr val="000000"/>
              </a:solidFill>
              <a:latin typeface="Roboto Condensed"/>
              <a:ea typeface="Roboto Condensed"/>
              <a:cs typeface="Roboto Condensed"/>
              <a:sym typeface="Roboto Condensed"/>
            </a:endParaRPr>
          </a:p>
        </p:txBody>
      </p:sp>
      <p:sp>
        <p:nvSpPr>
          <p:cNvPr id="664" name="Google Shape;664;p17"/>
          <p:cNvSpPr/>
          <p:nvPr/>
        </p:nvSpPr>
        <p:spPr>
          <a:xfrm>
            <a:off x="287350" y="815025"/>
            <a:ext cx="1012800" cy="256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7"/>
          <p:cNvSpPr txBox="1"/>
          <p:nvPr/>
        </p:nvSpPr>
        <p:spPr>
          <a:xfrm>
            <a:off x="4324150" y="464453"/>
            <a:ext cx="122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Roboto Condensed"/>
                <a:ea typeface="Roboto Condensed"/>
                <a:cs typeface="Roboto Condensed"/>
                <a:sym typeface="Roboto Condensed"/>
              </a:rPr>
              <a:t>STM BOARD</a:t>
            </a:r>
            <a:endParaRPr b="1" i="0" sz="1400" u="none" cap="none" strike="noStrike">
              <a:solidFill>
                <a:schemeClr val="dk1"/>
              </a:solidFill>
              <a:latin typeface="Roboto Condensed"/>
              <a:ea typeface="Roboto Condensed"/>
              <a:cs typeface="Roboto Condensed"/>
              <a:sym typeface="Roboto Condensed"/>
            </a:endParaRPr>
          </a:p>
        </p:txBody>
      </p:sp>
      <p:sp>
        <p:nvSpPr>
          <p:cNvPr id="666" name="Google Shape;666;p17"/>
          <p:cNvSpPr txBox="1"/>
          <p:nvPr/>
        </p:nvSpPr>
        <p:spPr>
          <a:xfrm>
            <a:off x="404450" y="1997725"/>
            <a:ext cx="784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LAPTOP</a:t>
            </a:r>
            <a:endParaRPr b="1" i="0" sz="1400" u="none" cap="none" strike="noStrike">
              <a:solidFill>
                <a:srgbClr val="000000"/>
              </a:solidFill>
              <a:latin typeface="Roboto Condensed"/>
              <a:ea typeface="Roboto Condensed"/>
              <a:cs typeface="Roboto Condensed"/>
              <a:sym typeface="Roboto Condensed"/>
            </a:endParaRPr>
          </a:p>
        </p:txBody>
      </p:sp>
      <p:sp>
        <p:nvSpPr>
          <p:cNvPr id="667" name="Google Shape;667;p17"/>
          <p:cNvSpPr txBox="1"/>
          <p:nvPr/>
        </p:nvSpPr>
        <p:spPr>
          <a:xfrm>
            <a:off x="1609554" y="877623"/>
            <a:ext cx="78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Condensed"/>
                <a:ea typeface="Roboto Condensed"/>
                <a:cs typeface="Roboto Condensed"/>
                <a:sym typeface="Roboto Condensed"/>
              </a:rPr>
              <a:t>LABEL</a:t>
            </a:r>
            <a:endParaRPr b="1" i="0" sz="1200" u="none" cap="none" strike="noStrike">
              <a:solidFill>
                <a:srgbClr val="000000"/>
              </a:solidFill>
              <a:latin typeface="Roboto Condensed"/>
              <a:ea typeface="Roboto Condensed"/>
              <a:cs typeface="Roboto Condensed"/>
              <a:sym typeface="Roboto Condensed"/>
            </a:endParaRPr>
          </a:p>
        </p:txBody>
      </p:sp>
      <p:sp>
        <p:nvSpPr>
          <p:cNvPr id="668" name="Google Shape;668;p17"/>
          <p:cNvSpPr txBox="1"/>
          <p:nvPr/>
        </p:nvSpPr>
        <p:spPr>
          <a:xfrm>
            <a:off x="1442625" y="2792360"/>
            <a:ext cx="1266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Condensed"/>
                <a:ea typeface="Roboto Condensed"/>
                <a:cs typeface="Roboto Condensed"/>
                <a:sym typeface="Roboto Condensed"/>
              </a:rPr>
              <a:t>DATA ARRAY</a:t>
            </a:r>
            <a:endParaRPr b="1" i="0" sz="1200" u="none" cap="none" strike="noStrike">
              <a:solidFill>
                <a:srgbClr val="000000"/>
              </a:solidFill>
              <a:latin typeface="Roboto Condensed"/>
              <a:ea typeface="Roboto Condensed"/>
              <a:cs typeface="Roboto Condensed"/>
              <a:sym typeface="Roboto Condensed"/>
            </a:endParaRPr>
          </a:p>
        </p:txBody>
      </p:sp>
      <p:sp>
        <p:nvSpPr>
          <p:cNvPr id="669" name="Google Shape;669;p17"/>
          <p:cNvSpPr/>
          <p:nvPr/>
        </p:nvSpPr>
        <p:spPr>
          <a:xfrm>
            <a:off x="5070075" y="1674850"/>
            <a:ext cx="640200" cy="4002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70" name="Google Shape;670;p17"/>
          <p:cNvCxnSpPr>
            <a:endCxn id="671" idx="3"/>
          </p:cNvCxnSpPr>
          <p:nvPr/>
        </p:nvCxnSpPr>
        <p:spPr>
          <a:xfrm flipH="1">
            <a:off x="5710275" y="1874263"/>
            <a:ext cx="864600" cy="2400"/>
          </a:xfrm>
          <a:prstGeom prst="straightConnector1">
            <a:avLst/>
          </a:prstGeom>
          <a:noFill/>
          <a:ln cap="flat" cmpd="sng" w="9525">
            <a:solidFill>
              <a:schemeClr val="dk2"/>
            </a:solidFill>
            <a:prstDash val="solid"/>
            <a:round/>
            <a:headEnd len="sm" w="sm" type="none"/>
            <a:tailEnd len="med" w="med" type="triangle"/>
          </a:ln>
        </p:spPr>
      </p:cxnSp>
      <p:cxnSp>
        <p:nvCxnSpPr>
          <p:cNvPr id="672" name="Google Shape;672;p17"/>
          <p:cNvCxnSpPr/>
          <p:nvPr/>
        </p:nvCxnSpPr>
        <p:spPr>
          <a:xfrm>
            <a:off x="1314575" y="1185875"/>
            <a:ext cx="5258700" cy="0"/>
          </a:xfrm>
          <a:prstGeom prst="straightConnector1">
            <a:avLst/>
          </a:prstGeom>
          <a:noFill/>
          <a:ln cap="flat" cmpd="sng" w="9525">
            <a:solidFill>
              <a:schemeClr val="dk2"/>
            </a:solidFill>
            <a:prstDash val="solid"/>
            <a:round/>
            <a:headEnd len="sm" w="sm" type="none"/>
            <a:tailEnd len="med" w="med" type="triangle"/>
          </a:ln>
        </p:spPr>
      </p:cxnSp>
      <p:cxnSp>
        <p:nvCxnSpPr>
          <p:cNvPr id="673" name="Google Shape;673;p17"/>
          <p:cNvCxnSpPr>
            <a:stCxn id="669" idx="2"/>
            <a:endCxn id="650" idx="0"/>
          </p:cNvCxnSpPr>
          <p:nvPr/>
        </p:nvCxnSpPr>
        <p:spPr>
          <a:xfrm>
            <a:off x="5390175" y="2075050"/>
            <a:ext cx="0" cy="263700"/>
          </a:xfrm>
          <a:prstGeom prst="straightConnector1">
            <a:avLst/>
          </a:prstGeom>
          <a:noFill/>
          <a:ln cap="flat" cmpd="sng" w="9525">
            <a:solidFill>
              <a:schemeClr val="dk2"/>
            </a:solidFill>
            <a:prstDash val="solid"/>
            <a:round/>
            <a:headEnd len="sm" w="sm" type="none"/>
            <a:tailEnd len="med" w="med" type="triangle"/>
          </a:ln>
        </p:spPr>
      </p:cxnSp>
      <p:sp>
        <p:nvSpPr>
          <p:cNvPr id="671" name="Google Shape;671;p17"/>
          <p:cNvSpPr txBox="1"/>
          <p:nvPr/>
        </p:nvSpPr>
        <p:spPr>
          <a:xfrm>
            <a:off x="5070075" y="1692013"/>
            <a:ext cx="640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Condensed"/>
                <a:ea typeface="Roboto Condensed"/>
                <a:cs typeface="Roboto Condensed"/>
                <a:sym typeface="Roboto Condensed"/>
              </a:rPr>
              <a:t>Update</a:t>
            </a:r>
            <a:endParaRPr b="1" i="0" sz="1200" u="none" cap="none" strike="noStrike">
              <a:solidFill>
                <a:srgbClr val="000000"/>
              </a:solidFill>
              <a:latin typeface="Roboto Condensed"/>
              <a:ea typeface="Roboto Condensed"/>
              <a:cs typeface="Roboto Condensed"/>
              <a:sym typeface="Roboto Condensed"/>
            </a:endParaRPr>
          </a:p>
        </p:txBody>
      </p:sp>
      <p:cxnSp>
        <p:nvCxnSpPr>
          <p:cNvPr id="674" name="Google Shape;674;p17"/>
          <p:cNvCxnSpPr>
            <a:stCxn id="662" idx="2"/>
          </p:cNvCxnSpPr>
          <p:nvPr/>
        </p:nvCxnSpPr>
        <p:spPr>
          <a:xfrm>
            <a:off x="6278065" y="3111999"/>
            <a:ext cx="1933800" cy="0"/>
          </a:xfrm>
          <a:prstGeom prst="straightConnector1">
            <a:avLst/>
          </a:prstGeom>
          <a:noFill/>
          <a:ln cap="flat" cmpd="sng" w="9525">
            <a:solidFill>
              <a:schemeClr val="dk2"/>
            </a:solidFill>
            <a:prstDash val="solid"/>
            <a:round/>
            <a:headEnd len="sm" w="sm" type="none"/>
            <a:tailEnd len="med" w="med" type="triangle"/>
          </a:ln>
        </p:spPr>
      </p:cxnSp>
      <p:cxnSp>
        <p:nvCxnSpPr>
          <p:cNvPr id="675" name="Google Shape;675;p17"/>
          <p:cNvCxnSpPr>
            <a:stCxn id="660" idx="2"/>
            <a:endCxn id="662" idx="0"/>
          </p:cNvCxnSpPr>
          <p:nvPr/>
        </p:nvCxnSpPr>
        <p:spPr>
          <a:xfrm>
            <a:off x="5590275" y="3107151"/>
            <a:ext cx="287700" cy="4800"/>
          </a:xfrm>
          <a:prstGeom prst="straightConnector1">
            <a:avLst/>
          </a:prstGeom>
          <a:noFill/>
          <a:ln cap="flat" cmpd="sng" w="9525">
            <a:solidFill>
              <a:schemeClr val="dk2"/>
            </a:solidFill>
            <a:prstDash val="solid"/>
            <a:round/>
            <a:headEnd len="sm" w="sm" type="none"/>
            <a:tailEnd len="med" w="med" type="triangle"/>
          </a:ln>
        </p:spPr>
      </p:cxnSp>
      <p:sp>
        <p:nvSpPr>
          <p:cNvPr id="676" name="Google Shape;676;p17"/>
          <p:cNvSpPr/>
          <p:nvPr/>
        </p:nvSpPr>
        <p:spPr>
          <a:xfrm>
            <a:off x="4968590" y="1580700"/>
            <a:ext cx="1487400" cy="2446200"/>
          </a:xfrm>
          <a:prstGeom prst="roundRect">
            <a:avLst>
              <a:gd fmla="val 16667" name="adj"/>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7"/>
          <p:cNvSpPr txBox="1"/>
          <p:nvPr/>
        </p:nvSpPr>
        <p:spPr>
          <a:xfrm>
            <a:off x="5140975" y="1245936"/>
            <a:ext cx="95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E06666"/>
                </a:solidFill>
                <a:latin typeface="Roboto Condensed"/>
                <a:ea typeface="Roboto Condensed"/>
                <a:cs typeface="Roboto Condensed"/>
                <a:sym typeface="Roboto Condensed"/>
              </a:rPr>
              <a:t>OL system</a:t>
            </a:r>
            <a:endParaRPr b="1" i="0" sz="1400" u="none" cap="none" strike="noStrike">
              <a:solidFill>
                <a:srgbClr val="E06666"/>
              </a:solidFill>
              <a:latin typeface="Roboto Condensed"/>
              <a:ea typeface="Roboto Condensed"/>
              <a:cs typeface="Roboto Condensed"/>
              <a:sym typeface="Roboto Condensed"/>
            </a:endParaRPr>
          </a:p>
        </p:txBody>
      </p:sp>
      <p:cxnSp>
        <p:nvCxnSpPr>
          <p:cNvPr id="678" name="Google Shape;678;p17"/>
          <p:cNvCxnSpPr>
            <a:stCxn id="651" idx="0"/>
          </p:cNvCxnSpPr>
          <p:nvPr/>
        </p:nvCxnSpPr>
        <p:spPr>
          <a:xfrm rot="10800000">
            <a:off x="5706923" y="2113312"/>
            <a:ext cx="363900" cy="409200"/>
          </a:xfrm>
          <a:prstGeom prst="straightConnector1">
            <a:avLst/>
          </a:prstGeom>
          <a:noFill/>
          <a:ln cap="flat" cmpd="sng" w="9525">
            <a:solidFill>
              <a:schemeClr val="dk2"/>
            </a:solidFill>
            <a:prstDash val="solid"/>
            <a:round/>
            <a:headEnd len="sm" w="sm" type="none"/>
            <a:tailEnd len="med" w="med" type="triangle"/>
          </a:ln>
        </p:spPr>
      </p:cxnSp>
      <p:sp>
        <p:nvSpPr>
          <p:cNvPr id="679" name="Google Shape;679;p17"/>
          <p:cNvSpPr txBox="1"/>
          <p:nvPr/>
        </p:nvSpPr>
        <p:spPr>
          <a:xfrm>
            <a:off x="7527650" y="85325"/>
            <a:ext cx="1533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Condensed Light"/>
                <a:ea typeface="Roboto Condensed Light"/>
                <a:cs typeface="Roboto Condensed Light"/>
                <a:sym typeface="Roboto Condensed Light"/>
              </a:rPr>
              <a:t>Versione CUBE-MX-AI v.6</a:t>
            </a:r>
            <a:endParaRPr b="0" i="0" sz="14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par>
                                <p:cTn fill="hold" nodeType="with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par>
                                <p:cTn fill="hold" nodeType="with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par>
                                <p:cTn fill="hold" nodeType="with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par>
                                <p:cTn fill="hold" nodeType="with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par>
                                <p:cTn fill="hold" nodeType="with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0"/>
                                        <p:tgtEl>
                                          <p:spTgt spid="6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1000"/>
                                        <p:tgtEl>
                                          <p:spTgt spid="654"/>
                                        </p:tgtEl>
                                      </p:cBhvr>
                                    </p:animEffect>
                                  </p:childTnLst>
                                </p:cTn>
                              </p:par>
                              <p:par>
                                <p:cTn fill="hold" nodeType="with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1000"/>
                                        <p:tgtEl>
                                          <p:spTgt spid="655"/>
                                        </p:tgtEl>
                                      </p:cBhvr>
                                    </p:animEffect>
                                  </p:childTnLst>
                                </p:cTn>
                              </p:par>
                              <p:par>
                                <p:cTn fill="hold" nodeType="with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0"/>
                                        <p:tgtEl>
                                          <p:spTgt spid="661"/>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par>
                                <p:cTn fill="hold" nodeType="with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par>
                                <p:cTn fill="hold" nodeType="with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par>
                                <p:cTn fill="hold" nodeType="with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1000"/>
                                        <p:tgtEl>
                                          <p:spTgt spid="671"/>
                                        </p:tgtEl>
                                      </p:cBhvr>
                                    </p:animEffect>
                                  </p:childTnLst>
                                </p:cTn>
                              </p:par>
                              <p:par>
                                <p:cTn fill="hold" nodeType="with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par>
                                <p:cTn fill="hold" nodeType="with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000"/>
                                        <p:tgtEl>
                                          <p:spTgt spid="6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1000"/>
                                        <p:tgtEl>
                                          <p:spTgt spid="676"/>
                                        </p:tgtEl>
                                      </p:cBhvr>
                                    </p:animEffect>
                                  </p:childTnLst>
                                </p:cTn>
                              </p:par>
                              <p:par>
                                <p:cTn fill="hold" nodeType="with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1000"/>
                                        <p:tgtEl>
                                          <p:spTgt spid="6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000"/>
                                        <p:tgtEl>
                                          <p:spTgt spid="6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8"/>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OL v2 IMPLEMENTATION</a:t>
            </a:r>
            <a:endParaRPr/>
          </a:p>
        </p:txBody>
      </p:sp>
      <p:sp>
        <p:nvSpPr>
          <p:cNvPr id="685" name="Google Shape;685;p1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686" name="Google Shape;686;p18"/>
          <p:cNvSpPr txBox="1"/>
          <p:nvPr/>
        </p:nvSpPr>
        <p:spPr>
          <a:xfrm>
            <a:off x="285800" y="1291456"/>
            <a:ext cx="8718000" cy="892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FF9800"/>
                </a:solidFill>
                <a:latin typeface="Roboto Condensed"/>
                <a:ea typeface="Roboto Condensed"/>
                <a:cs typeface="Roboto Condensed"/>
                <a:sym typeface="Roboto Condensed"/>
              </a:rPr>
              <a:t>IDEA</a:t>
            </a:r>
            <a:r>
              <a:rPr b="0" i="0" lang="en" sz="1500" u="none" cap="none" strike="noStrike">
                <a:solidFill>
                  <a:srgbClr val="FF9800"/>
                </a:solidFill>
                <a:latin typeface="Roboto Condensed Light"/>
                <a:ea typeface="Roboto Condensed Light"/>
                <a:cs typeface="Roboto Condensed Light"/>
                <a:sym typeface="Roboto Condensed Light"/>
              </a:rPr>
              <a:t> </a:t>
            </a:r>
            <a:endParaRPr b="0" i="0" sz="15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oboto Condensed Light"/>
                <a:ea typeface="Roboto Condensed Light"/>
                <a:cs typeface="Roboto Condensed Light"/>
                <a:sym typeface="Roboto Condensed Light"/>
              </a:rPr>
              <a:t>Use the already implemented OL method. Update the weights following the classical Crossentropy Loss function.      This time the weights that are updated are only the new classes. VOWELS ARE NOT UPDATED</a:t>
            </a:r>
            <a:endParaRPr b="0" i="0" sz="1500" u="none" cap="none" strike="noStrike">
              <a:solidFill>
                <a:srgbClr val="000000"/>
              </a:solidFill>
              <a:latin typeface="Roboto Condensed Light"/>
              <a:ea typeface="Roboto Condensed Light"/>
              <a:cs typeface="Roboto Condensed Light"/>
              <a:sym typeface="Roboto Condensed Light"/>
            </a:endParaRPr>
          </a:p>
        </p:txBody>
      </p:sp>
      <p:pic>
        <p:nvPicPr>
          <p:cNvPr descr="i=5,6,7" id="687" name="Google Shape;687;p18"/>
          <p:cNvPicPr preferRelativeResize="0"/>
          <p:nvPr/>
        </p:nvPicPr>
        <p:blipFill rotWithShape="1">
          <a:blip r:embed="rId3">
            <a:alphaModFix/>
          </a:blip>
          <a:srcRect b="0" l="0" r="0" t="0"/>
          <a:stretch/>
        </p:blipFill>
        <p:spPr>
          <a:xfrm>
            <a:off x="1238525" y="4409346"/>
            <a:ext cx="1221126" cy="276829"/>
          </a:xfrm>
          <a:prstGeom prst="rect">
            <a:avLst/>
          </a:prstGeom>
          <a:noFill/>
          <a:ln>
            <a:noFill/>
          </a:ln>
        </p:spPr>
      </p:pic>
      <p:pic>
        <p:nvPicPr>
          <p:cNvPr descr="b_i = b_i - \alpha \cdot (\hat{y_i}-t_i) " id="688" name="Google Shape;688;p18"/>
          <p:cNvPicPr preferRelativeResize="0"/>
          <p:nvPr/>
        </p:nvPicPr>
        <p:blipFill rotWithShape="1">
          <a:blip r:embed="rId4">
            <a:alphaModFix/>
          </a:blip>
          <a:srcRect b="0" l="0" r="0" t="0"/>
          <a:stretch/>
        </p:blipFill>
        <p:spPr>
          <a:xfrm>
            <a:off x="1068686" y="3227738"/>
            <a:ext cx="3026332" cy="366186"/>
          </a:xfrm>
          <a:prstGeom prst="rect">
            <a:avLst/>
          </a:prstGeom>
          <a:noFill/>
          <a:ln>
            <a:noFill/>
          </a:ln>
        </p:spPr>
      </p:pic>
      <p:pic>
        <p:nvPicPr>
          <p:cNvPr descr="w_{i,j} = w_{i,j} - \alpha \cdot (\hat{y_i}-t_i) \cdot x_j" id="689" name="Google Shape;689;p18"/>
          <p:cNvPicPr preferRelativeResize="0"/>
          <p:nvPr/>
        </p:nvPicPr>
        <p:blipFill rotWithShape="1">
          <a:blip r:embed="rId5">
            <a:alphaModFix/>
          </a:blip>
          <a:srcRect b="0" l="0" r="0" t="0"/>
          <a:stretch/>
        </p:blipFill>
        <p:spPr>
          <a:xfrm>
            <a:off x="814275" y="2588125"/>
            <a:ext cx="4016224" cy="366195"/>
          </a:xfrm>
          <a:prstGeom prst="rect">
            <a:avLst/>
          </a:prstGeom>
          <a:noFill/>
          <a:ln>
            <a:noFill/>
          </a:ln>
        </p:spPr>
      </p:pic>
      <p:sp>
        <p:nvSpPr>
          <p:cNvPr id="690" name="Google Shape;690;p18"/>
          <p:cNvSpPr txBox="1"/>
          <p:nvPr/>
        </p:nvSpPr>
        <p:spPr>
          <a:xfrm>
            <a:off x="3182900" y="4335925"/>
            <a:ext cx="32343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Roboto Condensed Light"/>
                <a:ea typeface="Roboto Condensed Light"/>
                <a:cs typeface="Roboto Condensed Light"/>
                <a:sym typeface="Roboto Condensed Light"/>
              </a:rPr>
              <a:t>(Meaning that only B, R, M weights are updated)</a:t>
            </a:r>
            <a:endParaRPr b="0" i="0" sz="1300" u="none" cap="none" strike="noStrike">
              <a:solidFill>
                <a:srgbClr val="000000"/>
              </a:solidFill>
              <a:latin typeface="Roboto Condensed Light"/>
              <a:ea typeface="Roboto Condensed Light"/>
              <a:cs typeface="Roboto Condensed Light"/>
              <a:sym typeface="Roboto Condensed Light"/>
            </a:endParaRPr>
          </a:p>
        </p:txBody>
      </p:sp>
      <p:grpSp>
        <p:nvGrpSpPr>
          <p:cNvPr id="691" name="Google Shape;691;p18"/>
          <p:cNvGrpSpPr/>
          <p:nvPr/>
        </p:nvGrpSpPr>
        <p:grpSpPr>
          <a:xfrm>
            <a:off x="160737" y="521692"/>
            <a:ext cx="647849" cy="481724"/>
            <a:chOff x="5247525" y="3007275"/>
            <a:chExt cx="517575" cy="384825"/>
          </a:xfrm>
        </p:grpSpPr>
        <p:sp>
          <p:nvSpPr>
            <p:cNvPr id="692" name="Google Shape;692;p18"/>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8"/>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9"/>
          <p:cNvSpPr/>
          <p:nvPr/>
        </p:nvSpPr>
        <p:spPr>
          <a:xfrm>
            <a:off x="1008225" y="2608012"/>
            <a:ext cx="1815300" cy="2024100"/>
          </a:xfrm>
          <a:prstGeom prst="roundRect">
            <a:avLst>
              <a:gd fmla="val 16667" name="adj"/>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9"/>
          <p:cNvSpPr/>
          <p:nvPr/>
        </p:nvSpPr>
        <p:spPr>
          <a:xfrm>
            <a:off x="7488923" y="2181987"/>
            <a:ext cx="365100" cy="11790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9"/>
          <p:cNvSpPr/>
          <p:nvPr/>
        </p:nvSpPr>
        <p:spPr>
          <a:xfrm>
            <a:off x="1251038" y="2955537"/>
            <a:ext cx="303300" cy="1460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9"/>
          <p:cNvSpPr/>
          <p:nvPr/>
        </p:nvSpPr>
        <p:spPr>
          <a:xfrm>
            <a:off x="1787088" y="3096387"/>
            <a:ext cx="303300" cy="1179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9"/>
          <p:cNvSpPr/>
          <p:nvPr/>
        </p:nvSpPr>
        <p:spPr>
          <a:xfrm>
            <a:off x="2323150" y="3096387"/>
            <a:ext cx="303300" cy="1179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03" name="Google Shape;703;p19"/>
          <p:cNvCxnSpPr>
            <a:stCxn id="700" idx="3"/>
            <a:endCxn id="701" idx="1"/>
          </p:cNvCxnSpPr>
          <p:nvPr/>
        </p:nvCxnSpPr>
        <p:spPr>
          <a:xfrm>
            <a:off x="1554338" y="3685887"/>
            <a:ext cx="232800" cy="0"/>
          </a:xfrm>
          <a:prstGeom prst="straightConnector1">
            <a:avLst/>
          </a:prstGeom>
          <a:noFill/>
          <a:ln cap="flat" cmpd="sng" w="9525">
            <a:solidFill>
              <a:schemeClr val="dk2"/>
            </a:solidFill>
            <a:prstDash val="solid"/>
            <a:round/>
            <a:headEnd len="sm" w="sm" type="none"/>
            <a:tailEnd len="med" w="med" type="triangle"/>
          </a:ln>
        </p:spPr>
      </p:cxnSp>
      <p:cxnSp>
        <p:nvCxnSpPr>
          <p:cNvPr id="704" name="Google Shape;704;p19"/>
          <p:cNvCxnSpPr>
            <a:stCxn id="701" idx="3"/>
            <a:endCxn id="702" idx="1"/>
          </p:cNvCxnSpPr>
          <p:nvPr/>
        </p:nvCxnSpPr>
        <p:spPr>
          <a:xfrm>
            <a:off x="2090388" y="3685887"/>
            <a:ext cx="232800" cy="0"/>
          </a:xfrm>
          <a:prstGeom prst="straightConnector1">
            <a:avLst/>
          </a:prstGeom>
          <a:noFill/>
          <a:ln cap="flat" cmpd="sng" w="9525">
            <a:solidFill>
              <a:schemeClr val="dk2"/>
            </a:solidFill>
            <a:prstDash val="solid"/>
            <a:round/>
            <a:headEnd len="sm" w="sm" type="none"/>
            <a:tailEnd len="med" w="med" type="triangle"/>
          </a:ln>
        </p:spPr>
      </p:cxnSp>
      <p:sp>
        <p:nvSpPr>
          <p:cNvPr id="705" name="Google Shape;705;p19"/>
          <p:cNvSpPr txBox="1"/>
          <p:nvPr/>
        </p:nvSpPr>
        <p:spPr>
          <a:xfrm>
            <a:off x="1450399" y="2581986"/>
            <a:ext cx="95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6D9EEB"/>
                </a:solidFill>
                <a:latin typeface="Roboto Condensed"/>
                <a:ea typeface="Roboto Condensed"/>
                <a:cs typeface="Roboto Condensed"/>
                <a:sym typeface="Roboto Condensed"/>
              </a:rPr>
              <a:t>Frozen ML</a:t>
            </a:r>
            <a:endParaRPr b="1" i="0" sz="1400" u="none" cap="none" strike="noStrike">
              <a:solidFill>
                <a:srgbClr val="6D9EEB"/>
              </a:solidFill>
              <a:latin typeface="Roboto Condensed"/>
              <a:ea typeface="Roboto Condensed"/>
              <a:cs typeface="Roboto Condensed"/>
              <a:sym typeface="Roboto Condensed"/>
            </a:endParaRPr>
          </a:p>
        </p:txBody>
      </p:sp>
      <p:sp>
        <p:nvSpPr>
          <p:cNvPr id="706" name="Google Shape;706;p19"/>
          <p:cNvSpPr txBox="1"/>
          <p:nvPr/>
        </p:nvSpPr>
        <p:spPr>
          <a:xfrm rot="-5400000">
            <a:off x="7210015" y="2571374"/>
            <a:ext cx="93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Prediction</a:t>
            </a:r>
            <a:endParaRPr b="1" i="0" sz="1400" u="none" cap="none" strike="noStrike">
              <a:solidFill>
                <a:srgbClr val="000000"/>
              </a:solidFill>
              <a:latin typeface="Roboto Condensed"/>
              <a:ea typeface="Roboto Condensed"/>
              <a:cs typeface="Roboto Condensed"/>
              <a:sym typeface="Roboto Condensed"/>
            </a:endParaRPr>
          </a:p>
        </p:txBody>
      </p:sp>
      <p:cxnSp>
        <p:nvCxnSpPr>
          <p:cNvPr id="707" name="Google Shape;707;p19"/>
          <p:cNvCxnSpPr>
            <a:endCxn id="706" idx="0"/>
          </p:cNvCxnSpPr>
          <p:nvPr/>
        </p:nvCxnSpPr>
        <p:spPr>
          <a:xfrm>
            <a:off x="6684115" y="2761274"/>
            <a:ext cx="794400" cy="10200"/>
          </a:xfrm>
          <a:prstGeom prst="straightConnector1">
            <a:avLst/>
          </a:prstGeom>
          <a:noFill/>
          <a:ln cap="flat" cmpd="sng" w="9525">
            <a:solidFill>
              <a:schemeClr val="dk2"/>
            </a:solidFill>
            <a:prstDash val="solid"/>
            <a:round/>
            <a:headEnd len="sm" w="sm" type="none"/>
            <a:tailEnd len="med" w="med" type="triangle"/>
          </a:ln>
        </p:spPr>
      </p:cxnSp>
      <p:sp>
        <p:nvSpPr>
          <p:cNvPr id="708" name="Google Shape;708;p19"/>
          <p:cNvSpPr/>
          <p:nvPr/>
        </p:nvSpPr>
        <p:spPr>
          <a:xfrm>
            <a:off x="3782025" y="1930225"/>
            <a:ext cx="2891700" cy="1519500"/>
          </a:xfrm>
          <a:prstGeom prst="roundRect">
            <a:avLst>
              <a:gd fmla="val 16667" name="adj"/>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9"/>
          <p:cNvSpPr/>
          <p:nvPr/>
        </p:nvSpPr>
        <p:spPr>
          <a:xfrm>
            <a:off x="8316709" y="582487"/>
            <a:ext cx="365100" cy="11790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9"/>
          <p:cNvSpPr txBox="1"/>
          <p:nvPr/>
        </p:nvSpPr>
        <p:spPr>
          <a:xfrm rot="-5400000">
            <a:off x="8179613" y="971883"/>
            <a:ext cx="63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Label</a:t>
            </a:r>
            <a:endParaRPr b="1" i="0" sz="1400" u="none" cap="none" strike="noStrike">
              <a:solidFill>
                <a:srgbClr val="000000"/>
              </a:solidFill>
              <a:latin typeface="Roboto Condensed"/>
              <a:ea typeface="Roboto Condensed"/>
              <a:cs typeface="Roboto Condensed"/>
              <a:sym typeface="Roboto Condensed"/>
            </a:endParaRPr>
          </a:p>
        </p:txBody>
      </p:sp>
      <p:cxnSp>
        <p:nvCxnSpPr>
          <p:cNvPr id="711" name="Google Shape;711;p19"/>
          <p:cNvCxnSpPr>
            <a:endCxn id="712" idx="6"/>
          </p:cNvCxnSpPr>
          <p:nvPr/>
        </p:nvCxnSpPr>
        <p:spPr>
          <a:xfrm rot="10800000">
            <a:off x="7787872" y="1591225"/>
            <a:ext cx="544800" cy="0"/>
          </a:xfrm>
          <a:prstGeom prst="straightConnector1">
            <a:avLst/>
          </a:prstGeom>
          <a:noFill/>
          <a:ln cap="flat" cmpd="sng" w="9525">
            <a:solidFill>
              <a:schemeClr val="dk2"/>
            </a:solidFill>
            <a:prstDash val="solid"/>
            <a:round/>
            <a:headEnd len="sm" w="sm" type="none"/>
            <a:tailEnd len="med" w="med" type="triangle"/>
          </a:ln>
        </p:spPr>
      </p:cxnSp>
      <p:sp>
        <p:nvSpPr>
          <p:cNvPr id="712" name="Google Shape;712;p19"/>
          <p:cNvSpPr/>
          <p:nvPr/>
        </p:nvSpPr>
        <p:spPr>
          <a:xfrm>
            <a:off x="7555072" y="1474825"/>
            <a:ext cx="232800" cy="232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9"/>
          <p:cNvSpPr/>
          <p:nvPr/>
        </p:nvSpPr>
        <p:spPr>
          <a:xfrm rot="5400000">
            <a:off x="4706001" y="1652042"/>
            <a:ext cx="91200" cy="148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9"/>
          <p:cNvSpPr/>
          <p:nvPr/>
        </p:nvSpPr>
        <p:spPr>
          <a:xfrm rot="5400000">
            <a:off x="4706001" y="1759899"/>
            <a:ext cx="91200" cy="148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9"/>
          <p:cNvSpPr/>
          <p:nvPr/>
        </p:nvSpPr>
        <p:spPr>
          <a:xfrm rot="5400000">
            <a:off x="4706001" y="1867749"/>
            <a:ext cx="91200" cy="148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9"/>
          <p:cNvSpPr/>
          <p:nvPr/>
        </p:nvSpPr>
        <p:spPr>
          <a:xfrm rot="5400000">
            <a:off x="4706001" y="1975606"/>
            <a:ext cx="91200" cy="148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9"/>
          <p:cNvSpPr/>
          <p:nvPr/>
        </p:nvSpPr>
        <p:spPr>
          <a:xfrm rot="5400000">
            <a:off x="4706001" y="2083462"/>
            <a:ext cx="91200" cy="148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9"/>
          <p:cNvSpPr/>
          <p:nvPr/>
        </p:nvSpPr>
        <p:spPr>
          <a:xfrm rot="5400000">
            <a:off x="4706001" y="2191326"/>
            <a:ext cx="91200" cy="1487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9"/>
          <p:cNvSpPr/>
          <p:nvPr/>
        </p:nvSpPr>
        <p:spPr>
          <a:xfrm rot="5400000">
            <a:off x="4706001" y="2299176"/>
            <a:ext cx="91200" cy="1487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9"/>
          <p:cNvSpPr/>
          <p:nvPr/>
        </p:nvSpPr>
        <p:spPr>
          <a:xfrm rot="5400000">
            <a:off x="4706001" y="2407033"/>
            <a:ext cx="91200" cy="1487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9"/>
          <p:cNvSpPr/>
          <p:nvPr/>
        </p:nvSpPr>
        <p:spPr>
          <a:xfrm rot="10800000">
            <a:off x="3938600" y="2281133"/>
            <a:ext cx="1626000" cy="980700"/>
          </a:xfrm>
          <a:prstGeom prst="rect">
            <a:avLst/>
          </a:prstGeom>
          <a:noFill/>
          <a:ln cap="flat" cmpd="sng" w="1905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9"/>
          <p:cNvSpPr/>
          <p:nvPr/>
        </p:nvSpPr>
        <p:spPr>
          <a:xfrm>
            <a:off x="5739775" y="2129800"/>
            <a:ext cx="114600" cy="1179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9"/>
          <p:cNvSpPr/>
          <p:nvPr/>
        </p:nvSpPr>
        <p:spPr>
          <a:xfrm>
            <a:off x="6276975" y="2281225"/>
            <a:ext cx="114600" cy="10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9"/>
          <p:cNvSpPr/>
          <p:nvPr/>
        </p:nvSpPr>
        <p:spPr>
          <a:xfrm>
            <a:off x="6276975" y="2406514"/>
            <a:ext cx="114600" cy="10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9"/>
          <p:cNvSpPr/>
          <p:nvPr/>
        </p:nvSpPr>
        <p:spPr>
          <a:xfrm>
            <a:off x="6276975" y="2531803"/>
            <a:ext cx="114600" cy="10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9"/>
          <p:cNvSpPr/>
          <p:nvPr/>
        </p:nvSpPr>
        <p:spPr>
          <a:xfrm>
            <a:off x="6276975" y="2657091"/>
            <a:ext cx="114600" cy="10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9"/>
          <p:cNvSpPr/>
          <p:nvPr/>
        </p:nvSpPr>
        <p:spPr>
          <a:xfrm>
            <a:off x="6276975" y="2782380"/>
            <a:ext cx="114600" cy="10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9"/>
          <p:cNvSpPr/>
          <p:nvPr/>
        </p:nvSpPr>
        <p:spPr>
          <a:xfrm>
            <a:off x="6276975" y="2907669"/>
            <a:ext cx="114600" cy="1038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9"/>
          <p:cNvSpPr/>
          <p:nvPr/>
        </p:nvSpPr>
        <p:spPr>
          <a:xfrm>
            <a:off x="6276975" y="3032958"/>
            <a:ext cx="114600" cy="1038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9"/>
          <p:cNvSpPr/>
          <p:nvPr/>
        </p:nvSpPr>
        <p:spPr>
          <a:xfrm>
            <a:off x="6276975" y="3158247"/>
            <a:ext cx="114600" cy="1038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9"/>
          <p:cNvSpPr/>
          <p:nvPr/>
        </p:nvSpPr>
        <p:spPr>
          <a:xfrm rot="10800000">
            <a:off x="6227925" y="2229050"/>
            <a:ext cx="216000" cy="1085100"/>
          </a:xfrm>
          <a:prstGeom prst="rect">
            <a:avLst/>
          </a:prstGeom>
          <a:noFill/>
          <a:ln cap="flat" cmpd="sng" w="1905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32" name="Google Shape;732;p19"/>
          <p:cNvCxnSpPr>
            <a:stCxn id="698" idx="3"/>
            <a:endCxn id="722" idx="2"/>
          </p:cNvCxnSpPr>
          <p:nvPr/>
        </p:nvCxnSpPr>
        <p:spPr>
          <a:xfrm flipH="1" rot="10800000">
            <a:off x="2823525" y="3308662"/>
            <a:ext cx="2973600" cy="311400"/>
          </a:xfrm>
          <a:prstGeom prst="bentConnector2">
            <a:avLst/>
          </a:prstGeom>
          <a:noFill/>
          <a:ln cap="flat" cmpd="sng" w="9525">
            <a:solidFill>
              <a:schemeClr val="dk2"/>
            </a:solidFill>
            <a:prstDash val="solid"/>
            <a:round/>
            <a:headEnd len="sm" w="sm" type="none"/>
            <a:tailEnd len="med" w="med" type="triangle"/>
          </a:ln>
        </p:spPr>
      </p:cxnSp>
      <p:sp>
        <p:nvSpPr>
          <p:cNvPr id="733" name="Google Shape;733;p19"/>
          <p:cNvSpPr txBox="1"/>
          <p:nvPr/>
        </p:nvSpPr>
        <p:spPr>
          <a:xfrm>
            <a:off x="5931232" y="2553075"/>
            <a:ext cx="3033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Condensed"/>
                <a:ea typeface="Roboto Condensed"/>
                <a:cs typeface="Roboto Condensed"/>
                <a:sym typeface="Roboto Condensed"/>
              </a:rPr>
              <a:t>+</a:t>
            </a:r>
            <a:endParaRPr b="1" i="0" sz="1300" u="none" cap="none" strike="noStrike">
              <a:solidFill>
                <a:srgbClr val="000000"/>
              </a:solidFill>
              <a:latin typeface="Roboto Condensed"/>
              <a:ea typeface="Roboto Condensed"/>
              <a:cs typeface="Roboto Condensed"/>
              <a:sym typeface="Roboto Condensed"/>
            </a:endParaRPr>
          </a:p>
        </p:txBody>
      </p:sp>
      <p:sp>
        <p:nvSpPr>
          <p:cNvPr id="734" name="Google Shape;734;p19"/>
          <p:cNvSpPr txBox="1"/>
          <p:nvPr/>
        </p:nvSpPr>
        <p:spPr>
          <a:xfrm>
            <a:off x="5537040" y="2480251"/>
            <a:ext cx="303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Roboto Condensed"/>
                <a:ea typeface="Roboto Condensed"/>
                <a:cs typeface="Roboto Condensed"/>
                <a:sym typeface="Roboto Condensed"/>
              </a:rPr>
              <a:t>.</a:t>
            </a:r>
            <a:endParaRPr b="1" i="0" sz="1500" u="none" cap="none" strike="noStrike">
              <a:solidFill>
                <a:srgbClr val="000000"/>
              </a:solidFill>
              <a:latin typeface="Roboto Condensed"/>
              <a:ea typeface="Roboto Condensed"/>
              <a:cs typeface="Roboto Condensed"/>
              <a:sym typeface="Roboto Condensed"/>
            </a:endParaRPr>
          </a:p>
        </p:txBody>
      </p:sp>
      <p:cxnSp>
        <p:nvCxnSpPr>
          <p:cNvPr id="735" name="Google Shape;735;p19"/>
          <p:cNvCxnSpPr>
            <a:stCxn id="699" idx="0"/>
            <a:endCxn id="712" idx="4"/>
          </p:cNvCxnSpPr>
          <p:nvPr/>
        </p:nvCxnSpPr>
        <p:spPr>
          <a:xfrm rot="10800000">
            <a:off x="7671473" y="1707687"/>
            <a:ext cx="0" cy="474300"/>
          </a:xfrm>
          <a:prstGeom prst="straightConnector1">
            <a:avLst/>
          </a:prstGeom>
          <a:noFill/>
          <a:ln cap="flat" cmpd="sng" w="9525">
            <a:solidFill>
              <a:schemeClr val="dk2"/>
            </a:solidFill>
            <a:prstDash val="solid"/>
            <a:round/>
            <a:headEnd len="sm" w="sm" type="none"/>
            <a:tailEnd len="med" w="med" type="triangle"/>
          </a:ln>
        </p:spPr>
      </p:cxnSp>
      <p:cxnSp>
        <p:nvCxnSpPr>
          <p:cNvPr id="736" name="Google Shape;736;p19"/>
          <p:cNvCxnSpPr>
            <a:endCxn id="731" idx="2"/>
          </p:cNvCxnSpPr>
          <p:nvPr/>
        </p:nvCxnSpPr>
        <p:spPr>
          <a:xfrm>
            <a:off x="6329025" y="1592750"/>
            <a:ext cx="6900" cy="636300"/>
          </a:xfrm>
          <a:prstGeom prst="straightConnector1">
            <a:avLst/>
          </a:prstGeom>
          <a:noFill/>
          <a:ln cap="flat" cmpd="sng" w="9525">
            <a:solidFill>
              <a:schemeClr val="dk2"/>
            </a:solidFill>
            <a:prstDash val="solid"/>
            <a:round/>
            <a:headEnd len="sm" w="sm" type="none"/>
            <a:tailEnd len="med" w="med" type="triangle"/>
          </a:ln>
        </p:spPr>
      </p:cxnSp>
      <p:cxnSp>
        <p:nvCxnSpPr>
          <p:cNvPr id="737" name="Google Shape;737;p19"/>
          <p:cNvCxnSpPr>
            <a:stCxn id="712" idx="2"/>
          </p:cNvCxnSpPr>
          <p:nvPr/>
        </p:nvCxnSpPr>
        <p:spPr>
          <a:xfrm rot="10800000">
            <a:off x="4732972" y="1591225"/>
            <a:ext cx="2822100" cy="0"/>
          </a:xfrm>
          <a:prstGeom prst="straightConnector1">
            <a:avLst/>
          </a:prstGeom>
          <a:noFill/>
          <a:ln cap="flat" cmpd="sng" w="9525">
            <a:solidFill>
              <a:schemeClr val="dk2"/>
            </a:solidFill>
            <a:prstDash val="solid"/>
            <a:round/>
            <a:headEnd len="sm" w="sm" type="none"/>
            <a:tailEnd len="sm" w="sm" type="none"/>
          </a:ln>
        </p:spPr>
      </p:cxnSp>
      <p:cxnSp>
        <p:nvCxnSpPr>
          <p:cNvPr id="738" name="Google Shape;738;p19"/>
          <p:cNvCxnSpPr/>
          <p:nvPr/>
        </p:nvCxnSpPr>
        <p:spPr>
          <a:xfrm>
            <a:off x="4737717" y="1599783"/>
            <a:ext cx="6900" cy="636300"/>
          </a:xfrm>
          <a:prstGeom prst="straightConnector1">
            <a:avLst/>
          </a:prstGeom>
          <a:noFill/>
          <a:ln cap="flat" cmpd="sng" w="9525">
            <a:solidFill>
              <a:schemeClr val="dk2"/>
            </a:solidFill>
            <a:prstDash val="solid"/>
            <a:round/>
            <a:headEnd len="sm" w="sm" type="none"/>
            <a:tailEnd len="med" w="med" type="triangle"/>
          </a:ln>
        </p:spPr>
      </p:cxnSp>
      <p:sp>
        <p:nvSpPr>
          <p:cNvPr id="739" name="Google Shape;739;p19"/>
          <p:cNvSpPr txBox="1"/>
          <p:nvPr/>
        </p:nvSpPr>
        <p:spPr>
          <a:xfrm>
            <a:off x="6976956" y="1298275"/>
            <a:ext cx="640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Condensed"/>
                <a:ea typeface="Roboto Condensed"/>
                <a:cs typeface="Roboto Condensed"/>
                <a:sym typeface="Roboto Condensed"/>
              </a:rPr>
              <a:t>Update</a:t>
            </a:r>
            <a:endParaRPr b="1" i="0" sz="1200" u="none" cap="none" strike="noStrike">
              <a:solidFill>
                <a:srgbClr val="000000"/>
              </a:solidFill>
              <a:latin typeface="Roboto Condensed"/>
              <a:ea typeface="Roboto Condensed"/>
              <a:cs typeface="Roboto Condensed"/>
              <a:sym typeface="Roboto Condensed"/>
            </a:endParaRPr>
          </a:p>
        </p:txBody>
      </p:sp>
      <p:cxnSp>
        <p:nvCxnSpPr>
          <p:cNvPr id="740" name="Google Shape;740;p19"/>
          <p:cNvCxnSpPr/>
          <p:nvPr/>
        </p:nvCxnSpPr>
        <p:spPr>
          <a:xfrm>
            <a:off x="-41725" y="3686000"/>
            <a:ext cx="1292700" cy="0"/>
          </a:xfrm>
          <a:prstGeom prst="straightConnector1">
            <a:avLst/>
          </a:prstGeom>
          <a:noFill/>
          <a:ln cap="flat" cmpd="sng" w="9525">
            <a:solidFill>
              <a:schemeClr val="dk2"/>
            </a:solidFill>
            <a:prstDash val="solid"/>
            <a:round/>
            <a:headEnd len="sm" w="sm" type="none"/>
            <a:tailEnd len="med" w="med" type="triangle"/>
          </a:ln>
        </p:spPr>
      </p:cxnSp>
      <p:sp>
        <p:nvSpPr>
          <p:cNvPr id="741" name="Google Shape;741;p19"/>
          <p:cNvSpPr txBox="1"/>
          <p:nvPr/>
        </p:nvSpPr>
        <p:spPr>
          <a:xfrm>
            <a:off x="3885274" y="1930218"/>
            <a:ext cx="95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EA9999"/>
                </a:solidFill>
                <a:latin typeface="Roboto Condensed"/>
                <a:ea typeface="Roboto Condensed"/>
                <a:cs typeface="Roboto Condensed"/>
                <a:sym typeface="Roboto Condensed"/>
              </a:rPr>
              <a:t>OL layer</a:t>
            </a:r>
            <a:endParaRPr b="1" i="0" sz="1400" u="none" cap="none" strike="noStrike">
              <a:solidFill>
                <a:srgbClr val="EA9999"/>
              </a:solidFill>
              <a:latin typeface="Roboto Condensed"/>
              <a:ea typeface="Roboto Condensed"/>
              <a:cs typeface="Roboto Condensed"/>
              <a:sym typeface="Roboto Condensed"/>
            </a:endParaRPr>
          </a:p>
        </p:txBody>
      </p:sp>
      <p:cxnSp>
        <p:nvCxnSpPr>
          <p:cNvPr id="742" name="Google Shape;742;p19"/>
          <p:cNvCxnSpPr/>
          <p:nvPr/>
        </p:nvCxnSpPr>
        <p:spPr>
          <a:xfrm>
            <a:off x="-20875" y="998025"/>
            <a:ext cx="8311500" cy="0"/>
          </a:xfrm>
          <a:prstGeom prst="straightConnector1">
            <a:avLst/>
          </a:prstGeom>
          <a:noFill/>
          <a:ln cap="flat" cmpd="sng" w="9525">
            <a:solidFill>
              <a:schemeClr val="dk2"/>
            </a:solidFill>
            <a:prstDash val="solid"/>
            <a:round/>
            <a:headEnd len="sm" w="sm" type="none"/>
            <a:tailEnd len="med" w="med" type="triangle"/>
          </a:ln>
        </p:spPr>
      </p:cxnSp>
      <p:sp>
        <p:nvSpPr>
          <p:cNvPr id="743" name="Google Shape;743;p19"/>
          <p:cNvSpPr txBox="1"/>
          <p:nvPr/>
        </p:nvSpPr>
        <p:spPr>
          <a:xfrm>
            <a:off x="334426" y="3065025"/>
            <a:ext cx="729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Data array</a:t>
            </a:r>
            <a:endParaRPr b="1" i="0" sz="1400" u="none" cap="none" strike="noStrike">
              <a:solidFill>
                <a:srgbClr val="000000"/>
              </a:solidFill>
              <a:latin typeface="Roboto Condensed"/>
              <a:ea typeface="Roboto Condensed"/>
              <a:cs typeface="Roboto Condensed"/>
              <a:sym typeface="Roboto Condensed"/>
            </a:endParaRPr>
          </a:p>
        </p:txBody>
      </p:sp>
      <p:sp>
        <p:nvSpPr>
          <p:cNvPr id="744" name="Google Shape;744;p19"/>
          <p:cNvSpPr txBox="1"/>
          <p:nvPr/>
        </p:nvSpPr>
        <p:spPr>
          <a:xfrm>
            <a:off x="129313" y="597833"/>
            <a:ext cx="63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Label</a:t>
            </a:r>
            <a:endParaRPr b="1" i="0" sz="1400" u="none" cap="none" strike="noStrike">
              <a:solidFill>
                <a:srgbClr val="000000"/>
              </a:solidFill>
              <a:latin typeface="Roboto Condensed"/>
              <a:ea typeface="Roboto Condensed"/>
              <a:cs typeface="Roboto Condensed"/>
              <a:sym typeface="Roboto Condensed"/>
            </a:endParaRPr>
          </a:p>
        </p:txBody>
      </p:sp>
      <p:sp>
        <p:nvSpPr>
          <p:cNvPr id="745" name="Google Shape;745;p19"/>
          <p:cNvSpPr/>
          <p:nvPr/>
        </p:nvSpPr>
        <p:spPr>
          <a:xfrm>
            <a:off x="3568100" y="1298275"/>
            <a:ext cx="4569600" cy="2964000"/>
          </a:xfrm>
          <a:prstGeom prst="roundRect">
            <a:avLst>
              <a:gd fmla="val 16667" name="adj"/>
            </a:avLst>
          </a:prstGeom>
          <a:noFill/>
          <a:ln cap="flat" cmpd="sng" w="38100">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9"/>
          <p:cNvSpPr txBox="1"/>
          <p:nvPr/>
        </p:nvSpPr>
        <p:spPr>
          <a:xfrm>
            <a:off x="5269400" y="3862102"/>
            <a:ext cx="147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9800"/>
                </a:solidFill>
                <a:latin typeface="Roboto Condensed"/>
                <a:ea typeface="Roboto Condensed"/>
                <a:cs typeface="Roboto Condensed"/>
                <a:sym typeface="Roboto Condensed"/>
              </a:rPr>
              <a:t>TinyOL system</a:t>
            </a:r>
            <a:endParaRPr b="1" i="0" sz="1400" u="none" cap="none" strike="noStrike">
              <a:solidFill>
                <a:srgbClr val="FF9800"/>
              </a:solidFill>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par>
                                <p:cTn fill="hold" nodeType="with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000"/>
                                        <p:tgtEl>
                                          <p:spTgt spid="710"/>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par>
                                <p:cTn fill="hold" nodeType="with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par>
                                <p:cTn fill="hold" nodeType="with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par>
                                <p:cTn fill="hold" nodeType="with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1000"/>
                                        <p:tgtEl>
                                          <p:spTgt spid="698"/>
                                        </p:tgtEl>
                                      </p:cBhvr>
                                    </p:animEffect>
                                  </p:childTnLst>
                                </p:cTn>
                              </p:par>
                              <p:par>
                                <p:cTn fill="hold" nodeType="with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1000"/>
                                        <p:tgtEl>
                                          <p:spTgt spid="700"/>
                                        </p:tgtEl>
                                      </p:cBhvr>
                                    </p:animEffect>
                                  </p:childTnLst>
                                </p:cTn>
                              </p:par>
                              <p:par>
                                <p:cTn fill="hold" nodeType="with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par>
                                <p:cTn fill="hold" nodeType="with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par>
                                <p:cTn fill="hold" nodeType="with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1000"/>
                                        <p:tgtEl>
                                          <p:spTgt spid="704"/>
                                        </p:tgtEl>
                                      </p:cBhvr>
                                    </p:animEffect>
                                  </p:childTnLst>
                                </p:cTn>
                              </p:par>
                              <p:par>
                                <p:cTn fill="hold" nodeType="with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par>
                                <p:cTn fill="hold" nodeType="with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1000"/>
                                        <p:tgtEl>
                                          <p:spTgt spid="721"/>
                                        </p:tgtEl>
                                      </p:cBhvr>
                                    </p:animEffect>
                                  </p:childTnLst>
                                </p:cTn>
                              </p:par>
                              <p:par>
                                <p:cTn fill="hold" nodeType="with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1000"/>
                                        <p:tgtEl>
                                          <p:spTgt spid="722"/>
                                        </p:tgtEl>
                                      </p:cBhvr>
                                    </p:animEffect>
                                  </p:childTnLst>
                                </p:cTn>
                              </p:par>
                              <p:par>
                                <p:cTn fill="hold" nodeType="with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1000"/>
                                        <p:tgtEl>
                                          <p:spTgt spid="731"/>
                                        </p:tgtEl>
                                      </p:cBhvr>
                                    </p:animEffect>
                                  </p:childTnLst>
                                </p:cTn>
                              </p:par>
                              <p:par>
                                <p:cTn fill="hold" nodeType="with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par>
                                <p:cTn fill="hold" nodeType="with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par>
                                <p:cTn fill="hold" nodeType="with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par>
                                <p:cTn fill="hold" nodeType="with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par>
                                <p:cTn fill="hold" nodeType="with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par>
                                <p:cTn fill="hold" nodeType="with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0"/>
                                        <p:tgtEl>
                                          <p:spTgt spid="713"/>
                                        </p:tgtEl>
                                      </p:cBhvr>
                                    </p:animEffect>
                                  </p:childTnLst>
                                </p:cTn>
                              </p:par>
                              <p:par>
                                <p:cTn fill="hold" nodeType="with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1000"/>
                                        <p:tgtEl>
                                          <p:spTgt spid="714"/>
                                        </p:tgtEl>
                                      </p:cBhvr>
                                    </p:animEffect>
                                  </p:childTnLst>
                                </p:cTn>
                              </p:par>
                              <p:par>
                                <p:cTn fill="hold" nodeType="with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1000"/>
                                        <p:tgtEl>
                                          <p:spTgt spid="715"/>
                                        </p:tgtEl>
                                      </p:cBhvr>
                                    </p:animEffect>
                                  </p:childTnLst>
                                </p:cTn>
                              </p:par>
                              <p:par>
                                <p:cTn fill="hold" nodeType="with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000"/>
                                        <p:tgtEl>
                                          <p:spTgt spid="716"/>
                                        </p:tgtEl>
                                      </p:cBhvr>
                                    </p:animEffect>
                                  </p:childTnLst>
                                </p:cTn>
                              </p:par>
                              <p:par>
                                <p:cTn fill="hold" nodeType="with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1000"/>
                                        <p:tgtEl>
                                          <p:spTgt spid="717"/>
                                        </p:tgtEl>
                                      </p:cBhvr>
                                    </p:animEffect>
                                  </p:childTnLst>
                                </p:cTn>
                              </p:par>
                              <p:par>
                                <p:cTn fill="hold" nodeType="with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1000"/>
                                        <p:tgtEl>
                                          <p:spTgt spid="718"/>
                                        </p:tgtEl>
                                      </p:cBhvr>
                                    </p:animEffect>
                                  </p:childTnLst>
                                </p:cTn>
                              </p:par>
                              <p:par>
                                <p:cTn fill="hold" nodeType="with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1000"/>
                                        <p:tgtEl>
                                          <p:spTgt spid="719"/>
                                        </p:tgtEl>
                                      </p:cBhvr>
                                    </p:animEffect>
                                  </p:childTnLst>
                                </p:cTn>
                              </p:par>
                              <p:par>
                                <p:cTn fill="hold" nodeType="with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1000"/>
                                        <p:tgtEl>
                                          <p:spTgt spid="720"/>
                                        </p:tgtEl>
                                      </p:cBhvr>
                                    </p:animEffect>
                                  </p:childTnLst>
                                </p:cTn>
                              </p:par>
                              <p:par>
                                <p:cTn fill="hold" nodeType="with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1000"/>
                                        <p:tgtEl>
                                          <p:spTgt spid="723"/>
                                        </p:tgtEl>
                                      </p:cBhvr>
                                    </p:animEffect>
                                  </p:childTnLst>
                                </p:cTn>
                              </p:par>
                              <p:par>
                                <p:cTn fill="hold" nodeType="with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1000"/>
                                        <p:tgtEl>
                                          <p:spTgt spid="724"/>
                                        </p:tgtEl>
                                      </p:cBhvr>
                                    </p:animEffect>
                                  </p:childTnLst>
                                </p:cTn>
                              </p:par>
                              <p:par>
                                <p:cTn fill="hold" nodeType="with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000"/>
                                        <p:tgtEl>
                                          <p:spTgt spid="725"/>
                                        </p:tgtEl>
                                      </p:cBhvr>
                                    </p:animEffect>
                                  </p:childTnLst>
                                </p:cTn>
                              </p:par>
                              <p:par>
                                <p:cTn fill="hold" nodeType="with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1000"/>
                                        <p:tgtEl>
                                          <p:spTgt spid="726"/>
                                        </p:tgtEl>
                                      </p:cBhvr>
                                    </p:animEffect>
                                  </p:childTnLst>
                                </p:cTn>
                              </p:par>
                              <p:par>
                                <p:cTn fill="hold" nodeType="with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1000"/>
                                        <p:tgtEl>
                                          <p:spTgt spid="727"/>
                                        </p:tgtEl>
                                      </p:cBhvr>
                                    </p:animEffect>
                                  </p:childTnLst>
                                </p:cTn>
                              </p:par>
                              <p:par>
                                <p:cTn fill="hold" nodeType="with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1000"/>
                                        <p:tgtEl>
                                          <p:spTgt spid="728"/>
                                        </p:tgtEl>
                                      </p:cBhvr>
                                    </p:animEffect>
                                  </p:childTnLst>
                                </p:cTn>
                              </p:par>
                              <p:par>
                                <p:cTn fill="hold" nodeType="with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1000"/>
                                        <p:tgtEl>
                                          <p:spTgt spid="729"/>
                                        </p:tgtEl>
                                      </p:cBhvr>
                                    </p:animEffect>
                                  </p:childTnLst>
                                </p:cTn>
                              </p:par>
                              <p:par>
                                <p:cTn fill="hold" nodeType="with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1000"/>
                                        <p:tgtEl>
                                          <p:spTgt spid="730"/>
                                        </p:tgtEl>
                                      </p:cBhvr>
                                    </p:animEffect>
                                  </p:childTnLst>
                                </p:cTn>
                              </p:par>
                              <p:par>
                                <p:cTn fill="hold" nodeType="with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par>
                                <p:cTn fill="hold" nodeType="with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par>
                                <p:cTn fill="hold" nodeType="with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000"/>
                                        <p:tgtEl>
                                          <p:spTgt spid="6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000"/>
                                        <p:tgtEl>
                                          <p:spTgt spid="711"/>
                                        </p:tgtEl>
                                      </p:cBhvr>
                                    </p:animEffect>
                                  </p:childTnLst>
                                </p:cTn>
                              </p:par>
                              <p:par>
                                <p:cTn fill="hold" nodeType="with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par>
                                <p:cTn fill="hold" nodeType="with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par>
                                <p:cTn fill="hold" nodeType="with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par>
                                <p:cTn fill="hold" nodeType="with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1000"/>
                                        <p:tgtEl>
                                          <p:spTgt spid="737"/>
                                        </p:tgtEl>
                                      </p:cBhvr>
                                    </p:animEffect>
                                  </p:childTnLst>
                                </p:cTn>
                              </p:par>
                              <p:par>
                                <p:cTn fill="hold" nodeType="with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1000"/>
                                        <p:tgtEl>
                                          <p:spTgt spid="7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par>
                                <p:cTn fill="hold" nodeType="with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ORIGINAL IDEA</a:t>
            </a:r>
            <a:endParaRPr/>
          </a:p>
        </p:txBody>
      </p:sp>
      <p:sp>
        <p:nvSpPr>
          <p:cNvPr id="173" name="Google Shape;173;p2"/>
          <p:cNvSpPr txBox="1"/>
          <p:nvPr>
            <p:ph idx="2" type="body"/>
          </p:nvPr>
        </p:nvSpPr>
        <p:spPr>
          <a:xfrm>
            <a:off x="293675" y="1379225"/>
            <a:ext cx="7708500" cy="98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1000"/>
              </a:spcAft>
              <a:buSzPts val="2000"/>
              <a:buNone/>
            </a:pPr>
            <a:r>
              <a:rPr lang="en" sz="1400"/>
              <a:t>From the paper “TinyOL: TinyML with Online-Learning on Microcontrollers” the idea is to implement a similar system that can later be applied on a different application. </a:t>
            </a:r>
            <a:br>
              <a:rPr lang="en" sz="1400"/>
            </a:br>
            <a:r>
              <a:rPr lang="en" sz="1400"/>
              <a:t>The objective is to </a:t>
            </a:r>
            <a:r>
              <a:rPr lang="en" sz="1400">
                <a:solidFill>
                  <a:srgbClr val="000000"/>
                </a:solidFill>
              </a:rPr>
              <a:t>create a framework to be deployed on a microcontroller where continuous learning is performed. </a:t>
            </a:r>
            <a:endParaRPr sz="1400"/>
          </a:p>
        </p:txBody>
      </p:sp>
      <p:sp>
        <p:nvSpPr>
          <p:cNvPr id="174" name="Google Shape;174;p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r>
              <a:rPr lang="en"/>
              <a:t>1</a:t>
            </a:r>
            <a:endParaRPr/>
          </a:p>
        </p:txBody>
      </p:sp>
      <p:grpSp>
        <p:nvGrpSpPr>
          <p:cNvPr id="175" name="Google Shape;175;p2"/>
          <p:cNvGrpSpPr/>
          <p:nvPr/>
        </p:nvGrpSpPr>
        <p:grpSpPr>
          <a:xfrm>
            <a:off x="293683" y="574116"/>
            <a:ext cx="309041" cy="403123"/>
            <a:chOff x="590250" y="244200"/>
            <a:chExt cx="407975" cy="532175"/>
          </a:xfrm>
        </p:grpSpPr>
        <p:sp>
          <p:nvSpPr>
            <p:cNvPr id="176" name="Google Shape;176;p2"/>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0" name="Google Shape;190;p2"/>
          <p:cNvPicPr preferRelativeResize="0"/>
          <p:nvPr/>
        </p:nvPicPr>
        <p:blipFill rotWithShape="1">
          <a:blip r:embed="rId3">
            <a:alphaModFix/>
          </a:blip>
          <a:srcRect b="0" l="0" r="0" t="0"/>
          <a:stretch/>
        </p:blipFill>
        <p:spPr>
          <a:xfrm>
            <a:off x="1189850" y="2368325"/>
            <a:ext cx="4370951" cy="2444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20"/>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LWF IMPLEMENTATION</a:t>
            </a:r>
            <a:endParaRPr/>
          </a:p>
        </p:txBody>
      </p:sp>
      <p:sp>
        <p:nvSpPr>
          <p:cNvPr id="752" name="Google Shape;752;p2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753" name="Google Shape;753;p20"/>
          <p:cNvSpPr txBox="1"/>
          <p:nvPr/>
        </p:nvSpPr>
        <p:spPr>
          <a:xfrm>
            <a:off x="156500" y="1349950"/>
            <a:ext cx="3954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FF9800"/>
                </a:solidFill>
                <a:latin typeface="Roboto Condensed"/>
                <a:ea typeface="Roboto Condensed"/>
                <a:cs typeface="Roboto Condensed"/>
                <a:sym typeface="Roboto Condensed"/>
              </a:rPr>
              <a:t>IDEA</a:t>
            </a:r>
            <a:r>
              <a:rPr b="0" i="0" lang="en" sz="1600" u="none" cap="none" strike="noStrike">
                <a:solidFill>
                  <a:srgbClr val="000000"/>
                </a:solidFill>
                <a:latin typeface="Roboto Condensed Light"/>
                <a:ea typeface="Roboto Condensed Light"/>
                <a:cs typeface="Roboto Condensed Light"/>
                <a:sym typeface="Roboto Condensed Light"/>
              </a:rPr>
              <a:t> the loss functions considers 2 scores</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754" name="Google Shape;754;p20"/>
          <p:cNvSpPr txBox="1"/>
          <p:nvPr/>
        </p:nvSpPr>
        <p:spPr>
          <a:xfrm>
            <a:off x="2880111" y="2490819"/>
            <a:ext cx="21909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FF0000"/>
                </a:solidFill>
                <a:latin typeface="Roboto Condensed Light"/>
                <a:ea typeface="Roboto Condensed Light"/>
                <a:cs typeface="Roboto Condensed Light"/>
                <a:sym typeface="Roboto Condensed Light"/>
              </a:rPr>
              <a:t>Current error</a:t>
            </a:r>
            <a:endParaRPr b="0" i="0" sz="1300" u="none" cap="none" strike="noStrike">
              <a:solidFill>
                <a:srgbClr val="FF0000"/>
              </a:solidFill>
              <a:latin typeface="Roboto Condensed Light"/>
              <a:ea typeface="Roboto Condensed Light"/>
              <a:cs typeface="Roboto Condensed Light"/>
              <a:sym typeface="Roboto Condensed Light"/>
            </a:endParaRPr>
          </a:p>
        </p:txBody>
      </p:sp>
      <p:sp>
        <p:nvSpPr>
          <p:cNvPr id="755" name="Google Shape;755;p20"/>
          <p:cNvSpPr txBox="1"/>
          <p:nvPr/>
        </p:nvSpPr>
        <p:spPr>
          <a:xfrm>
            <a:off x="5672094" y="2490819"/>
            <a:ext cx="21909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FF0000"/>
                </a:solidFill>
                <a:latin typeface="Roboto Condensed Light"/>
                <a:ea typeface="Roboto Condensed Light"/>
                <a:cs typeface="Roboto Condensed Light"/>
                <a:sym typeface="Roboto Condensed Light"/>
              </a:rPr>
              <a:t>Error w.r.t. original weights</a:t>
            </a:r>
            <a:endParaRPr b="0" i="0" sz="1300" u="none" cap="none" strike="noStrike">
              <a:solidFill>
                <a:srgbClr val="FF0000"/>
              </a:solidFill>
              <a:latin typeface="Roboto Condensed Light"/>
              <a:ea typeface="Roboto Condensed Light"/>
              <a:cs typeface="Roboto Condensed Light"/>
              <a:sym typeface="Roboto Condensed Light"/>
            </a:endParaRPr>
          </a:p>
        </p:txBody>
      </p:sp>
      <p:pic>
        <p:nvPicPr>
          <p:cNvPr descr="L = (1-\lambda) \cdot L_{cross}(\hat{y}, t)+\lambda\cdot L_{cross}(\hat{y},y_{lwf})" id="756" name="Google Shape;756;p20"/>
          <p:cNvPicPr preferRelativeResize="0"/>
          <p:nvPr/>
        </p:nvPicPr>
        <p:blipFill rotWithShape="1">
          <a:blip r:embed="rId3">
            <a:alphaModFix/>
          </a:blip>
          <a:srcRect b="0" l="0" r="0" t="0"/>
          <a:stretch/>
        </p:blipFill>
        <p:spPr>
          <a:xfrm>
            <a:off x="511200" y="2923944"/>
            <a:ext cx="7245899" cy="429849"/>
          </a:xfrm>
          <a:prstGeom prst="rect">
            <a:avLst/>
          </a:prstGeom>
          <a:noFill/>
          <a:ln>
            <a:noFill/>
          </a:ln>
        </p:spPr>
      </p:pic>
      <p:sp>
        <p:nvSpPr>
          <p:cNvPr id="757" name="Google Shape;757;p20"/>
          <p:cNvSpPr/>
          <p:nvPr/>
        </p:nvSpPr>
        <p:spPr>
          <a:xfrm>
            <a:off x="1304675" y="2805775"/>
            <a:ext cx="1439100" cy="595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20"/>
          <p:cNvSpPr/>
          <p:nvPr/>
        </p:nvSpPr>
        <p:spPr>
          <a:xfrm>
            <a:off x="4980275" y="2875725"/>
            <a:ext cx="505500" cy="525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20"/>
          <p:cNvSpPr/>
          <p:nvPr/>
        </p:nvSpPr>
        <p:spPr>
          <a:xfrm>
            <a:off x="2758050" y="2841125"/>
            <a:ext cx="1780800" cy="595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20"/>
          <p:cNvSpPr/>
          <p:nvPr/>
        </p:nvSpPr>
        <p:spPr>
          <a:xfrm>
            <a:off x="4538925" y="2841125"/>
            <a:ext cx="3317400" cy="595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20"/>
          <p:cNvSpPr txBox="1"/>
          <p:nvPr/>
        </p:nvSpPr>
        <p:spPr>
          <a:xfrm>
            <a:off x="204050" y="1759075"/>
            <a:ext cx="4000500" cy="431100"/>
          </a:xfrm>
          <a:prstGeom prst="rect">
            <a:avLst/>
          </a:prstGeom>
          <a:noFill/>
          <a:ln>
            <a:noFill/>
          </a:ln>
        </p:spPr>
        <p:txBody>
          <a:bodyPr anchorCtr="0" anchor="t" bIns="91425" lIns="91425" spcFirstLastPara="1" rIns="91425" wrap="square" tIns="91425">
            <a:spAutoFit/>
          </a:bodyPr>
          <a:lstStyle/>
          <a:p>
            <a:pPr indent="-330200" lvl="0" marL="914400" marR="0" rtl="0" algn="l">
              <a:lnSpc>
                <a:spcPct val="100000"/>
              </a:lnSpc>
              <a:spcBef>
                <a:spcPts val="0"/>
              </a:spcBef>
              <a:spcAft>
                <a:spcPts val="0"/>
              </a:spcAft>
              <a:buClr>
                <a:srgbClr val="000000"/>
              </a:buClr>
              <a:buSzPts val="1600"/>
              <a:buFont typeface="Roboto Condensed Light"/>
              <a:buChar char="●"/>
            </a:pPr>
            <a:r>
              <a:rPr b="0" i="0" lang="en" sz="1600" u="none" cap="none" strike="noStrike">
                <a:solidFill>
                  <a:srgbClr val="000000"/>
                </a:solidFill>
                <a:latin typeface="Roboto Condensed Light"/>
                <a:ea typeface="Roboto Condensed Light"/>
                <a:cs typeface="Roboto Condensed Light"/>
                <a:sym typeface="Roboto Condensed Light"/>
              </a:rPr>
              <a:t>Error committed by the prediction</a:t>
            </a:r>
            <a:endParaRPr b="0" i="0" sz="1300" u="none" cap="none" strike="noStrike">
              <a:solidFill>
                <a:srgbClr val="000000"/>
              </a:solidFill>
              <a:latin typeface="Roboto Condensed Light"/>
              <a:ea typeface="Roboto Condensed Light"/>
              <a:cs typeface="Roboto Condensed Light"/>
              <a:sym typeface="Roboto Condensed Light"/>
            </a:endParaRPr>
          </a:p>
        </p:txBody>
      </p:sp>
      <p:sp>
        <p:nvSpPr>
          <p:cNvPr id="762" name="Google Shape;762;p20"/>
          <p:cNvSpPr txBox="1"/>
          <p:nvPr/>
        </p:nvSpPr>
        <p:spPr>
          <a:xfrm>
            <a:off x="204050" y="2136950"/>
            <a:ext cx="5529600" cy="431100"/>
          </a:xfrm>
          <a:prstGeom prst="rect">
            <a:avLst/>
          </a:prstGeom>
          <a:noFill/>
          <a:ln>
            <a:noFill/>
          </a:ln>
        </p:spPr>
        <p:txBody>
          <a:bodyPr anchorCtr="0" anchor="t" bIns="91425" lIns="91425" spcFirstLastPara="1" rIns="91425" wrap="square" tIns="91425">
            <a:spAutoFit/>
          </a:bodyPr>
          <a:lstStyle/>
          <a:p>
            <a:pPr indent="-330200" lvl="0" marL="914400" marR="0" rtl="0" algn="l">
              <a:lnSpc>
                <a:spcPct val="100000"/>
              </a:lnSpc>
              <a:spcBef>
                <a:spcPts val="0"/>
              </a:spcBef>
              <a:spcAft>
                <a:spcPts val="0"/>
              </a:spcAft>
              <a:buClr>
                <a:srgbClr val="000000"/>
              </a:buClr>
              <a:buSzPts val="1600"/>
              <a:buFont typeface="Roboto Condensed Light"/>
              <a:buChar char="●"/>
            </a:pPr>
            <a:r>
              <a:rPr b="0" i="0" lang="en" sz="1600" u="none" cap="none" strike="noStrike">
                <a:solidFill>
                  <a:srgbClr val="000000"/>
                </a:solidFill>
                <a:latin typeface="Roboto Condensed Light"/>
                <a:ea typeface="Roboto Condensed Light"/>
                <a:cs typeface="Roboto Condensed Light"/>
                <a:sym typeface="Roboto Condensed Light"/>
              </a:rPr>
              <a:t>Error committed w.r.t. the original weights</a:t>
            </a:r>
            <a:endParaRPr b="0" i="0" sz="1300" u="none" cap="none" strike="noStrike">
              <a:solidFill>
                <a:srgbClr val="000000"/>
              </a:solidFill>
              <a:latin typeface="Roboto Condensed Light"/>
              <a:ea typeface="Roboto Condensed Light"/>
              <a:cs typeface="Roboto Condensed Light"/>
              <a:sym typeface="Roboto Condensed Light"/>
            </a:endParaRPr>
          </a:p>
        </p:txBody>
      </p:sp>
      <p:pic>
        <p:nvPicPr>
          <p:cNvPr descr="t_i \\&#10;y_{lwf} \\&#10;\lambda " id="763" name="Google Shape;763;p20"/>
          <p:cNvPicPr preferRelativeResize="0"/>
          <p:nvPr/>
        </p:nvPicPr>
        <p:blipFill rotWithShape="1">
          <a:blip r:embed="rId4">
            <a:alphaModFix/>
          </a:blip>
          <a:srcRect b="0" l="0" r="0" t="0"/>
          <a:stretch/>
        </p:blipFill>
        <p:spPr>
          <a:xfrm>
            <a:off x="710003" y="4061832"/>
            <a:ext cx="505500" cy="870907"/>
          </a:xfrm>
          <a:prstGeom prst="rect">
            <a:avLst/>
          </a:prstGeom>
          <a:noFill/>
          <a:ln>
            <a:noFill/>
          </a:ln>
        </p:spPr>
      </p:pic>
      <p:sp>
        <p:nvSpPr>
          <p:cNvPr id="764" name="Google Shape;764;p20"/>
          <p:cNvSpPr txBox="1"/>
          <p:nvPr/>
        </p:nvSpPr>
        <p:spPr>
          <a:xfrm>
            <a:off x="354702" y="3671581"/>
            <a:ext cx="10641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oboto Condensed Light"/>
                <a:ea typeface="Roboto Condensed Light"/>
                <a:cs typeface="Roboto Condensed Light"/>
                <a:sym typeface="Roboto Condensed Light"/>
              </a:rPr>
              <a:t>Where:</a:t>
            </a:r>
            <a:endParaRPr b="0" i="0" sz="1500" u="none" cap="none" strike="noStrike">
              <a:solidFill>
                <a:srgbClr val="000000"/>
              </a:solidFill>
              <a:latin typeface="Roboto Condensed Light"/>
              <a:ea typeface="Roboto Condensed Light"/>
              <a:cs typeface="Roboto Condensed Light"/>
              <a:sym typeface="Roboto Condensed Light"/>
            </a:endParaRPr>
          </a:p>
        </p:txBody>
      </p:sp>
      <p:sp>
        <p:nvSpPr>
          <p:cNvPr id="765" name="Google Shape;765;p20"/>
          <p:cNvSpPr txBox="1"/>
          <p:nvPr/>
        </p:nvSpPr>
        <p:spPr>
          <a:xfrm>
            <a:off x="1199790" y="4027150"/>
            <a:ext cx="428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Condensed Light"/>
                <a:ea typeface="Roboto Condensed Light"/>
                <a:cs typeface="Roboto Condensed Light"/>
                <a:sym typeface="Roboto Condensed Light"/>
              </a:rPr>
              <a:t>= true label of the input data</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766" name="Google Shape;766;p20"/>
          <p:cNvSpPr txBox="1"/>
          <p:nvPr/>
        </p:nvSpPr>
        <p:spPr>
          <a:xfrm>
            <a:off x="1199810" y="4358256"/>
            <a:ext cx="5456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Condensed Light"/>
                <a:ea typeface="Roboto Condensed Light"/>
                <a:cs typeface="Roboto Condensed Light"/>
                <a:sym typeface="Roboto Condensed Light"/>
              </a:rPr>
              <a:t>= prediction performed by the model with original weights</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767" name="Google Shape;767;p20"/>
          <p:cNvSpPr txBox="1"/>
          <p:nvPr/>
        </p:nvSpPr>
        <p:spPr>
          <a:xfrm>
            <a:off x="1199810" y="4667231"/>
            <a:ext cx="5456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Condensed Light"/>
                <a:ea typeface="Roboto Condensed Light"/>
                <a:cs typeface="Roboto Condensed Light"/>
                <a:sym typeface="Roboto Condensed Light"/>
              </a:rPr>
              <a:t>= weight in between 0 and 1</a:t>
            </a:r>
            <a:endParaRPr b="0" i="0" sz="1400" u="none" cap="none" strike="noStrike">
              <a:solidFill>
                <a:srgbClr val="000000"/>
              </a:solidFill>
              <a:latin typeface="Roboto Condensed Light"/>
              <a:ea typeface="Roboto Condensed Light"/>
              <a:cs typeface="Roboto Condensed Light"/>
              <a:sym typeface="Roboto Condensed Light"/>
            </a:endParaRPr>
          </a:p>
        </p:txBody>
      </p:sp>
      <p:grpSp>
        <p:nvGrpSpPr>
          <p:cNvPr id="768" name="Google Shape;768;p20"/>
          <p:cNvGrpSpPr/>
          <p:nvPr/>
        </p:nvGrpSpPr>
        <p:grpSpPr>
          <a:xfrm>
            <a:off x="160737" y="521692"/>
            <a:ext cx="647849" cy="481724"/>
            <a:chOff x="5247525" y="3007275"/>
            <a:chExt cx="517575" cy="384825"/>
          </a:xfrm>
        </p:grpSpPr>
        <p:sp>
          <p:nvSpPr>
            <p:cNvPr id="769" name="Google Shape;769;p20"/>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20"/>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par>
                                <p:cTn fill="hold" nodeType="with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1000"/>
                                        <p:tgtEl>
                                          <p:spTgt spid="7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1000"/>
                                        <p:tgtEl>
                                          <p:spTgt spid="761"/>
                                        </p:tgtEl>
                                      </p:cBhvr>
                                    </p:animEffect>
                                  </p:childTnLst>
                                </p:cTn>
                              </p:par>
                              <p:par>
                                <p:cTn fill="hold" nodeType="with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par>
                                <p:cTn fill="hold" nodeType="withEffect" presetClass="exit" presetID="10" presetSubtype="0">
                                  <p:stCondLst>
                                    <p:cond delay="0"/>
                                  </p:stCondLst>
                                  <p:childTnLst>
                                    <p:animEffect filter="fade" transition="out">
                                      <p:cBhvr>
                                        <p:cTn dur="1000"/>
                                        <p:tgtEl>
                                          <p:spTgt spid="759"/>
                                        </p:tgtEl>
                                      </p:cBhvr>
                                    </p:animEffect>
                                    <p:set>
                                      <p:cBhvr>
                                        <p:cTn dur="1" fill="hold">
                                          <p:stCondLst>
                                            <p:cond delay="1000"/>
                                          </p:stCondLst>
                                        </p:cTn>
                                        <p:tgtEl>
                                          <p:spTgt spid="75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1000"/>
                                        <p:tgtEl>
                                          <p:spTgt spid="762"/>
                                        </p:tgtEl>
                                      </p:cBhvr>
                                    </p:animEffect>
                                  </p:childTnLst>
                                </p:cTn>
                              </p:par>
                              <p:par>
                                <p:cTn fill="hold" nodeType="with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1000"/>
                                        <p:tgtEl>
                                          <p:spTgt spid="755"/>
                                        </p:tgtEl>
                                      </p:cBhvr>
                                    </p:animEffect>
                                  </p:childTnLst>
                                </p:cTn>
                              </p:par>
                              <p:par>
                                <p:cTn fill="hold" nodeType="withEffect" presetClass="exit" presetID="10" presetSubtype="0">
                                  <p:stCondLst>
                                    <p:cond delay="0"/>
                                  </p:stCondLst>
                                  <p:childTnLst>
                                    <p:animEffect filter="fade" transition="out">
                                      <p:cBhvr>
                                        <p:cTn dur="1000"/>
                                        <p:tgtEl>
                                          <p:spTgt spid="760"/>
                                        </p:tgtEl>
                                      </p:cBhvr>
                                    </p:animEffect>
                                    <p:set>
                                      <p:cBhvr>
                                        <p:cTn dur="1" fill="hold">
                                          <p:stCondLst>
                                            <p:cond delay="1000"/>
                                          </p:stCondLst>
                                        </p:cTn>
                                        <p:tgtEl>
                                          <p:spTgt spid="76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57"/>
                                        </p:tgtEl>
                                      </p:cBhvr>
                                    </p:animEffect>
                                    <p:set>
                                      <p:cBhvr>
                                        <p:cTn dur="1" fill="hold">
                                          <p:stCondLst>
                                            <p:cond delay="1000"/>
                                          </p:stCondLst>
                                        </p:cTn>
                                        <p:tgtEl>
                                          <p:spTgt spid="75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58"/>
                                        </p:tgtEl>
                                      </p:cBhvr>
                                    </p:animEffect>
                                    <p:set>
                                      <p:cBhvr>
                                        <p:cTn dur="1" fill="hold">
                                          <p:stCondLst>
                                            <p:cond delay="1000"/>
                                          </p:stCondLst>
                                        </p:cTn>
                                        <p:tgtEl>
                                          <p:spTgt spid="7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3"/>
                                        </p:tgtEl>
                                        <p:attrNameLst>
                                          <p:attrName>style.visibility</p:attrName>
                                        </p:attrNameLst>
                                      </p:cBhvr>
                                      <p:to>
                                        <p:strVal val="visible"/>
                                      </p:to>
                                    </p:set>
                                    <p:animEffect filter="fade" transition="in">
                                      <p:cBhvr>
                                        <p:cTn dur="1000"/>
                                        <p:tgtEl>
                                          <p:spTgt spid="763"/>
                                        </p:tgtEl>
                                      </p:cBhvr>
                                    </p:animEffect>
                                  </p:childTnLst>
                                </p:cTn>
                              </p:par>
                              <p:par>
                                <p:cTn fill="hold" nodeType="with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1000"/>
                                        <p:tgtEl>
                                          <p:spTgt spid="764"/>
                                        </p:tgtEl>
                                      </p:cBhvr>
                                    </p:animEffect>
                                  </p:childTnLst>
                                </p:cTn>
                              </p:par>
                              <p:par>
                                <p:cTn fill="hold" nodeType="with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1000"/>
                                        <p:tgtEl>
                                          <p:spTgt spid="765"/>
                                        </p:tgtEl>
                                      </p:cBhvr>
                                    </p:animEffect>
                                  </p:childTnLst>
                                </p:cTn>
                              </p:par>
                              <p:par>
                                <p:cTn fill="hold" nodeType="with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1000"/>
                                        <p:tgtEl>
                                          <p:spTgt spid="766"/>
                                        </p:tgtEl>
                                      </p:cBhvr>
                                    </p:animEffect>
                                  </p:childTnLst>
                                </p:cTn>
                              </p:par>
                              <p:par>
                                <p:cTn fill="hold" nodeType="with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200"/>
                                        <p:tgtEl>
                                          <p:spTgt spid="767"/>
                                        </p:tgtEl>
                                      </p:cBhvr>
                                    </p:animEffect>
                                  </p:childTnLst>
                                </p:cTn>
                              </p:par>
                              <p:par>
                                <p:cTn fill="hold" nodeType="with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000"/>
                                        <p:tgtEl>
                                          <p:spTgt spid="7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2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776" name="Google Shape;776;p21"/>
          <p:cNvSpPr txBox="1"/>
          <p:nvPr/>
        </p:nvSpPr>
        <p:spPr>
          <a:xfrm>
            <a:off x="458125" y="795700"/>
            <a:ext cx="6666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Roboto Condensed Light"/>
                <a:ea typeface="Roboto Condensed Light"/>
                <a:cs typeface="Roboto Condensed Light"/>
                <a:sym typeface="Roboto Condensed Light"/>
              </a:rPr>
              <a:t>In this case the </a:t>
            </a:r>
            <a:r>
              <a:rPr b="1" i="0" lang="en" sz="1600" u="none" cap="none" strike="noStrike">
                <a:solidFill>
                  <a:srgbClr val="FF9800"/>
                </a:solidFill>
                <a:latin typeface="Roboto Condensed"/>
                <a:ea typeface="Roboto Condensed"/>
                <a:cs typeface="Roboto Condensed"/>
                <a:sym typeface="Roboto Condensed"/>
              </a:rPr>
              <a:t>UPDATES </a:t>
            </a:r>
            <a:r>
              <a:rPr b="0" i="0" lang="en" sz="1600" u="none" cap="none" strike="noStrike">
                <a:solidFill>
                  <a:srgbClr val="000000"/>
                </a:solidFill>
                <a:latin typeface="Roboto Condensed Light"/>
                <a:ea typeface="Roboto Condensed Light"/>
                <a:cs typeface="Roboto Condensed Light"/>
                <a:sym typeface="Roboto Condensed Light"/>
              </a:rPr>
              <a:t>for the weights and biases become:</a:t>
            </a:r>
            <a:endParaRPr b="0" i="0" sz="1600" u="none" cap="none" strike="noStrike">
              <a:solidFill>
                <a:srgbClr val="000000"/>
              </a:solidFill>
              <a:latin typeface="Roboto Condensed Light"/>
              <a:ea typeface="Roboto Condensed Light"/>
              <a:cs typeface="Roboto Condensed Light"/>
              <a:sym typeface="Roboto Condensed Light"/>
            </a:endParaRPr>
          </a:p>
        </p:txBody>
      </p:sp>
      <p:sp>
        <p:nvSpPr>
          <p:cNvPr id="777" name="Google Shape;777;p21"/>
          <p:cNvSpPr txBox="1"/>
          <p:nvPr/>
        </p:nvSpPr>
        <p:spPr>
          <a:xfrm>
            <a:off x="483100" y="3418875"/>
            <a:ext cx="74178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38761D"/>
                </a:solidFill>
                <a:latin typeface="Roboto Condensed"/>
                <a:ea typeface="Roboto Condensed"/>
                <a:cs typeface="Roboto Condensed"/>
                <a:sym typeface="Roboto Condensed"/>
              </a:rPr>
              <a:t>PROS:</a:t>
            </a:r>
            <a:r>
              <a:rPr b="0" i="0" lang="en" sz="1600" u="none" cap="none" strike="noStrike">
                <a:solidFill>
                  <a:srgbClr val="000000"/>
                </a:solidFill>
                <a:latin typeface="Roboto Condensed Light"/>
                <a:ea typeface="Roboto Condensed Light"/>
                <a:cs typeface="Roboto Condensed Light"/>
                <a:sym typeface="Roboto Condensed Light"/>
              </a:rPr>
              <a:t> very simple to implement</a:t>
            </a:r>
            <a:endParaRPr b="0" i="0" sz="16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FF0000"/>
                </a:solidFill>
                <a:latin typeface="Roboto Condensed"/>
                <a:ea typeface="Roboto Condensed"/>
                <a:cs typeface="Roboto Condensed"/>
                <a:sym typeface="Roboto Condensed"/>
              </a:rPr>
              <a:t>CONS:</a:t>
            </a:r>
            <a:r>
              <a:rPr b="0" i="0" lang="en" sz="1600" u="none" cap="none" strike="noStrike">
                <a:solidFill>
                  <a:srgbClr val="000000"/>
                </a:solidFill>
                <a:latin typeface="Roboto Condensed Light"/>
                <a:ea typeface="Roboto Condensed Light"/>
                <a:cs typeface="Roboto Condensed Light"/>
                <a:sym typeface="Roboto Condensed Light"/>
              </a:rPr>
              <a:t> Requires 2 matrix of weights. Each prediction is in fact twice the computation</a:t>
            </a:r>
            <a:endParaRPr b="0" i="0" sz="1600" u="none" cap="none" strike="noStrike">
              <a:solidFill>
                <a:srgbClr val="000000"/>
              </a:solidFill>
              <a:latin typeface="Roboto Condensed Light"/>
              <a:ea typeface="Roboto Condensed Light"/>
              <a:cs typeface="Roboto Condensed Light"/>
              <a:sym typeface="Roboto Condensed Light"/>
            </a:endParaRPr>
          </a:p>
        </p:txBody>
      </p:sp>
      <p:pic>
        <p:nvPicPr>
          <p:cNvPr descr="w_{i,j} = w_{i,j} - \alpha [(\hat{y_i}-t_i)(1-\lambda)+(\hat{y_i}-y_{lwf_i})\lambda]\cdot x_j" id="778" name="Google Shape;778;p21"/>
          <p:cNvPicPr preferRelativeResize="0"/>
          <p:nvPr/>
        </p:nvPicPr>
        <p:blipFill rotWithShape="1">
          <a:blip r:embed="rId3">
            <a:alphaModFix/>
          </a:blip>
          <a:srcRect b="0" l="0" r="0" t="0"/>
          <a:stretch/>
        </p:blipFill>
        <p:spPr>
          <a:xfrm>
            <a:off x="962425" y="1585325"/>
            <a:ext cx="5922334" cy="350401"/>
          </a:xfrm>
          <a:prstGeom prst="rect">
            <a:avLst/>
          </a:prstGeom>
          <a:noFill/>
          <a:ln>
            <a:noFill/>
          </a:ln>
        </p:spPr>
      </p:pic>
      <p:pic>
        <p:nvPicPr>
          <p:cNvPr descr="b_i = b_i - \alpha [(\hat{y_i}-t_i)(1-\lambda)+(\hat{y_i}-y_{lwf_i})\lambda]" id="779" name="Google Shape;779;p21"/>
          <p:cNvPicPr preferRelativeResize="0"/>
          <p:nvPr/>
        </p:nvPicPr>
        <p:blipFill rotWithShape="1">
          <a:blip r:embed="rId4">
            <a:alphaModFix/>
          </a:blip>
          <a:srcRect b="0" l="0" r="0" t="0"/>
          <a:stretch/>
        </p:blipFill>
        <p:spPr>
          <a:xfrm>
            <a:off x="1263201" y="2294249"/>
            <a:ext cx="5714468" cy="350401"/>
          </a:xfrm>
          <a:prstGeom prst="rect">
            <a:avLst/>
          </a:prstGeom>
          <a:noFill/>
          <a:ln>
            <a:noFill/>
          </a:ln>
        </p:spPr>
      </p:pic>
      <p:pic>
        <p:nvPicPr>
          <p:cNvPr id="780" name="Google Shape;780;p21"/>
          <p:cNvPicPr preferRelativeResize="0"/>
          <p:nvPr/>
        </p:nvPicPr>
        <p:blipFill rotWithShape="1">
          <a:blip r:embed="rId5">
            <a:alphaModFix/>
          </a:blip>
          <a:srcRect b="0" l="0" r="0" t="0"/>
          <a:stretch/>
        </p:blipFill>
        <p:spPr>
          <a:xfrm>
            <a:off x="0" y="0"/>
            <a:ext cx="3442900" cy="843925"/>
          </a:xfrm>
          <a:prstGeom prst="rect">
            <a:avLst/>
          </a:prstGeom>
          <a:noFill/>
          <a:ln>
            <a:noFill/>
          </a:ln>
        </p:spPr>
      </p:pic>
      <p:sp>
        <p:nvSpPr>
          <p:cNvPr id="781" name="Google Shape;781;p21"/>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LWF CONCLUSION</a:t>
            </a:r>
            <a:endParaRPr sz="1300"/>
          </a:p>
        </p:txBody>
      </p:sp>
      <p:grpSp>
        <p:nvGrpSpPr>
          <p:cNvPr id="782" name="Google Shape;782;p21"/>
          <p:cNvGrpSpPr/>
          <p:nvPr/>
        </p:nvGrpSpPr>
        <p:grpSpPr>
          <a:xfrm>
            <a:off x="2490111" y="211326"/>
            <a:ext cx="370118" cy="275188"/>
            <a:chOff x="5247525" y="3007275"/>
            <a:chExt cx="517575" cy="384825"/>
          </a:xfrm>
        </p:grpSpPr>
        <p:sp>
          <p:nvSpPr>
            <p:cNvPr id="783" name="Google Shape;783;p21"/>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21"/>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22"/>
          <p:cNvSpPr txBox="1"/>
          <p:nvPr>
            <p:ph idx="4294967295"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790" name="Google Shape;790;p22"/>
          <p:cNvSpPr/>
          <p:nvPr/>
        </p:nvSpPr>
        <p:spPr>
          <a:xfrm>
            <a:off x="943375" y="1787762"/>
            <a:ext cx="1815300" cy="2024100"/>
          </a:xfrm>
          <a:prstGeom prst="roundRect">
            <a:avLst>
              <a:gd fmla="val 16667" name="adj"/>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22"/>
          <p:cNvSpPr/>
          <p:nvPr/>
        </p:nvSpPr>
        <p:spPr>
          <a:xfrm>
            <a:off x="6280061" y="1447840"/>
            <a:ext cx="365100" cy="11790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22"/>
          <p:cNvSpPr/>
          <p:nvPr/>
        </p:nvSpPr>
        <p:spPr>
          <a:xfrm>
            <a:off x="1186188" y="2135287"/>
            <a:ext cx="303300" cy="1460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22"/>
          <p:cNvSpPr/>
          <p:nvPr/>
        </p:nvSpPr>
        <p:spPr>
          <a:xfrm>
            <a:off x="1722238" y="2276137"/>
            <a:ext cx="303300" cy="1179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22"/>
          <p:cNvSpPr/>
          <p:nvPr/>
        </p:nvSpPr>
        <p:spPr>
          <a:xfrm>
            <a:off x="2258300" y="2276137"/>
            <a:ext cx="303300" cy="1179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95" name="Google Shape;795;p22"/>
          <p:cNvCxnSpPr>
            <a:stCxn id="792" idx="3"/>
            <a:endCxn id="793" idx="1"/>
          </p:cNvCxnSpPr>
          <p:nvPr/>
        </p:nvCxnSpPr>
        <p:spPr>
          <a:xfrm>
            <a:off x="1489488" y="2865637"/>
            <a:ext cx="232800" cy="0"/>
          </a:xfrm>
          <a:prstGeom prst="straightConnector1">
            <a:avLst/>
          </a:prstGeom>
          <a:noFill/>
          <a:ln cap="flat" cmpd="sng" w="9525">
            <a:solidFill>
              <a:schemeClr val="dk2"/>
            </a:solidFill>
            <a:prstDash val="solid"/>
            <a:round/>
            <a:headEnd len="sm" w="sm" type="none"/>
            <a:tailEnd len="med" w="med" type="triangle"/>
          </a:ln>
        </p:spPr>
      </p:cxnSp>
      <p:cxnSp>
        <p:nvCxnSpPr>
          <p:cNvPr id="796" name="Google Shape;796;p22"/>
          <p:cNvCxnSpPr>
            <a:stCxn id="793" idx="3"/>
            <a:endCxn id="794" idx="1"/>
          </p:cNvCxnSpPr>
          <p:nvPr/>
        </p:nvCxnSpPr>
        <p:spPr>
          <a:xfrm>
            <a:off x="2025538" y="2865637"/>
            <a:ext cx="232800" cy="0"/>
          </a:xfrm>
          <a:prstGeom prst="straightConnector1">
            <a:avLst/>
          </a:prstGeom>
          <a:noFill/>
          <a:ln cap="flat" cmpd="sng" w="9525">
            <a:solidFill>
              <a:schemeClr val="dk2"/>
            </a:solidFill>
            <a:prstDash val="solid"/>
            <a:round/>
            <a:headEnd len="sm" w="sm" type="none"/>
            <a:tailEnd len="med" w="med" type="triangle"/>
          </a:ln>
        </p:spPr>
      </p:cxnSp>
      <p:sp>
        <p:nvSpPr>
          <p:cNvPr id="797" name="Google Shape;797;p22"/>
          <p:cNvSpPr txBox="1"/>
          <p:nvPr/>
        </p:nvSpPr>
        <p:spPr>
          <a:xfrm>
            <a:off x="1385549" y="1761736"/>
            <a:ext cx="95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6D9EEB"/>
                </a:solidFill>
                <a:latin typeface="Roboto Condensed"/>
                <a:ea typeface="Roboto Condensed"/>
                <a:cs typeface="Roboto Condensed"/>
                <a:sym typeface="Roboto Condensed"/>
              </a:rPr>
              <a:t>Frozen ML</a:t>
            </a:r>
            <a:endParaRPr b="1" i="0" sz="1400" u="none" cap="none" strike="noStrike">
              <a:solidFill>
                <a:srgbClr val="6D9EEB"/>
              </a:solidFill>
              <a:latin typeface="Roboto Condensed"/>
              <a:ea typeface="Roboto Condensed"/>
              <a:cs typeface="Roboto Condensed"/>
              <a:sym typeface="Roboto Condensed"/>
            </a:endParaRPr>
          </a:p>
        </p:txBody>
      </p:sp>
      <p:sp>
        <p:nvSpPr>
          <p:cNvPr id="798" name="Google Shape;798;p22"/>
          <p:cNvSpPr txBox="1"/>
          <p:nvPr/>
        </p:nvSpPr>
        <p:spPr>
          <a:xfrm rot="-5400000">
            <a:off x="6001153" y="1837227"/>
            <a:ext cx="93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Prediction</a:t>
            </a:r>
            <a:endParaRPr b="1" i="0" sz="1400" u="none" cap="none" strike="noStrike">
              <a:solidFill>
                <a:srgbClr val="000000"/>
              </a:solidFill>
              <a:latin typeface="Roboto Condensed"/>
              <a:ea typeface="Roboto Condensed"/>
              <a:cs typeface="Roboto Condensed"/>
              <a:sym typeface="Roboto Condensed"/>
            </a:endParaRPr>
          </a:p>
        </p:txBody>
      </p:sp>
      <p:cxnSp>
        <p:nvCxnSpPr>
          <p:cNvPr id="799" name="Google Shape;799;p22"/>
          <p:cNvCxnSpPr>
            <a:endCxn id="798" idx="0"/>
          </p:cNvCxnSpPr>
          <p:nvPr/>
        </p:nvCxnSpPr>
        <p:spPr>
          <a:xfrm>
            <a:off x="6055453" y="2037327"/>
            <a:ext cx="214200" cy="0"/>
          </a:xfrm>
          <a:prstGeom prst="straightConnector1">
            <a:avLst/>
          </a:prstGeom>
          <a:noFill/>
          <a:ln cap="flat" cmpd="sng" w="9525">
            <a:solidFill>
              <a:schemeClr val="dk2"/>
            </a:solidFill>
            <a:prstDash val="solid"/>
            <a:round/>
            <a:headEnd len="sm" w="sm" type="none"/>
            <a:tailEnd len="med" w="med" type="triangle"/>
          </a:ln>
        </p:spPr>
      </p:cxnSp>
      <p:sp>
        <p:nvSpPr>
          <p:cNvPr id="800" name="Google Shape;800;p22"/>
          <p:cNvSpPr/>
          <p:nvPr/>
        </p:nvSpPr>
        <p:spPr>
          <a:xfrm>
            <a:off x="8295971" y="153910"/>
            <a:ext cx="365100" cy="11790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22"/>
          <p:cNvSpPr txBox="1"/>
          <p:nvPr/>
        </p:nvSpPr>
        <p:spPr>
          <a:xfrm rot="-5400000">
            <a:off x="8158875" y="543305"/>
            <a:ext cx="63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Label</a:t>
            </a:r>
            <a:endParaRPr b="1" i="0" sz="1400" u="none" cap="none" strike="noStrike">
              <a:solidFill>
                <a:srgbClr val="000000"/>
              </a:solidFill>
              <a:latin typeface="Roboto Condensed"/>
              <a:ea typeface="Roboto Condensed"/>
              <a:cs typeface="Roboto Condensed"/>
              <a:sym typeface="Roboto Condensed"/>
            </a:endParaRPr>
          </a:p>
        </p:txBody>
      </p:sp>
      <p:cxnSp>
        <p:nvCxnSpPr>
          <p:cNvPr id="802" name="Google Shape;802;p22"/>
          <p:cNvCxnSpPr>
            <a:endCxn id="803" idx="6"/>
          </p:cNvCxnSpPr>
          <p:nvPr/>
        </p:nvCxnSpPr>
        <p:spPr>
          <a:xfrm rot="10800000">
            <a:off x="7151597" y="865833"/>
            <a:ext cx="1130400" cy="0"/>
          </a:xfrm>
          <a:prstGeom prst="straightConnector1">
            <a:avLst/>
          </a:prstGeom>
          <a:noFill/>
          <a:ln cap="flat" cmpd="sng" w="9525">
            <a:solidFill>
              <a:schemeClr val="dk2"/>
            </a:solidFill>
            <a:prstDash val="solid"/>
            <a:round/>
            <a:headEnd len="sm" w="sm" type="none"/>
            <a:tailEnd len="med" w="med" type="triangle"/>
          </a:ln>
        </p:spPr>
      </p:cxnSp>
      <p:sp>
        <p:nvSpPr>
          <p:cNvPr id="803" name="Google Shape;803;p22"/>
          <p:cNvSpPr/>
          <p:nvPr/>
        </p:nvSpPr>
        <p:spPr>
          <a:xfrm>
            <a:off x="6918797" y="749433"/>
            <a:ext cx="232800" cy="232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04" name="Google Shape;804;p22"/>
          <p:cNvCxnSpPr>
            <a:stCxn id="803" idx="2"/>
          </p:cNvCxnSpPr>
          <p:nvPr/>
        </p:nvCxnSpPr>
        <p:spPr>
          <a:xfrm rot="10800000">
            <a:off x="4329797" y="865833"/>
            <a:ext cx="2589000" cy="0"/>
          </a:xfrm>
          <a:prstGeom prst="straightConnector1">
            <a:avLst/>
          </a:prstGeom>
          <a:noFill/>
          <a:ln cap="flat" cmpd="sng" w="9525">
            <a:solidFill>
              <a:schemeClr val="dk2"/>
            </a:solidFill>
            <a:prstDash val="solid"/>
            <a:round/>
            <a:headEnd len="sm" w="sm" type="none"/>
            <a:tailEnd len="sm" w="sm" type="none"/>
          </a:ln>
        </p:spPr>
      </p:cxnSp>
      <p:sp>
        <p:nvSpPr>
          <p:cNvPr id="805" name="Google Shape;805;p22"/>
          <p:cNvSpPr txBox="1"/>
          <p:nvPr/>
        </p:nvSpPr>
        <p:spPr>
          <a:xfrm>
            <a:off x="6188281" y="572883"/>
            <a:ext cx="640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Condensed"/>
                <a:ea typeface="Roboto Condensed"/>
                <a:cs typeface="Roboto Condensed"/>
                <a:sym typeface="Roboto Condensed"/>
              </a:rPr>
              <a:t>Update</a:t>
            </a:r>
            <a:endParaRPr b="1" i="0" sz="1200" u="none" cap="none" strike="noStrike">
              <a:solidFill>
                <a:srgbClr val="000000"/>
              </a:solidFill>
              <a:latin typeface="Roboto Condensed"/>
              <a:ea typeface="Roboto Condensed"/>
              <a:cs typeface="Roboto Condensed"/>
              <a:sym typeface="Roboto Condensed"/>
            </a:endParaRPr>
          </a:p>
        </p:txBody>
      </p:sp>
      <p:cxnSp>
        <p:nvCxnSpPr>
          <p:cNvPr id="806" name="Google Shape;806;p22"/>
          <p:cNvCxnSpPr/>
          <p:nvPr/>
        </p:nvCxnSpPr>
        <p:spPr>
          <a:xfrm>
            <a:off x="-114775" y="2865750"/>
            <a:ext cx="1301100" cy="0"/>
          </a:xfrm>
          <a:prstGeom prst="straightConnector1">
            <a:avLst/>
          </a:prstGeom>
          <a:noFill/>
          <a:ln cap="flat" cmpd="sng" w="9525">
            <a:solidFill>
              <a:schemeClr val="dk2"/>
            </a:solidFill>
            <a:prstDash val="solid"/>
            <a:round/>
            <a:headEnd len="sm" w="sm" type="none"/>
            <a:tailEnd len="med" w="med" type="triangle"/>
          </a:ln>
        </p:spPr>
      </p:cxnSp>
      <p:sp>
        <p:nvSpPr>
          <p:cNvPr id="807" name="Google Shape;807;p22"/>
          <p:cNvSpPr txBox="1"/>
          <p:nvPr/>
        </p:nvSpPr>
        <p:spPr>
          <a:xfrm>
            <a:off x="170826" y="2244775"/>
            <a:ext cx="729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Data array</a:t>
            </a:r>
            <a:endParaRPr b="1" i="0" sz="1400" u="none" cap="none" strike="noStrike">
              <a:solidFill>
                <a:srgbClr val="000000"/>
              </a:solidFill>
              <a:latin typeface="Roboto Condensed"/>
              <a:ea typeface="Roboto Condensed"/>
              <a:cs typeface="Roboto Condensed"/>
              <a:sym typeface="Roboto Condensed"/>
            </a:endParaRPr>
          </a:p>
        </p:txBody>
      </p:sp>
      <p:pic>
        <p:nvPicPr>
          <p:cNvPr id="808" name="Google Shape;808;p22"/>
          <p:cNvPicPr preferRelativeResize="0"/>
          <p:nvPr/>
        </p:nvPicPr>
        <p:blipFill rotWithShape="1">
          <a:blip r:embed="rId3">
            <a:alphaModFix/>
          </a:blip>
          <a:srcRect b="0" l="0" r="0" t="0"/>
          <a:stretch/>
        </p:blipFill>
        <p:spPr>
          <a:xfrm>
            <a:off x="3588169" y="1468694"/>
            <a:ext cx="2248156" cy="1179000"/>
          </a:xfrm>
          <a:prstGeom prst="rect">
            <a:avLst/>
          </a:prstGeom>
          <a:noFill/>
          <a:ln>
            <a:noFill/>
          </a:ln>
        </p:spPr>
      </p:pic>
      <p:pic>
        <p:nvPicPr>
          <p:cNvPr id="809" name="Google Shape;809;p22"/>
          <p:cNvPicPr preferRelativeResize="0"/>
          <p:nvPr/>
        </p:nvPicPr>
        <p:blipFill rotWithShape="1">
          <a:blip r:embed="rId4">
            <a:alphaModFix/>
          </a:blip>
          <a:srcRect b="0" l="0" r="0" t="0"/>
          <a:stretch/>
        </p:blipFill>
        <p:spPr>
          <a:xfrm>
            <a:off x="3585025" y="3248730"/>
            <a:ext cx="2394624" cy="1179000"/>
          </a:xfrm>
          <a:prstGeom prst="rect">
            <a:avLst/>
          </a:prstGeom>
          <a:noFill/>
          <a:ln>
            <a:noFill/>
          </a:ln>
        </p:spPr>
      </p:pic>
      <p:sp>
        <p:nvSpPr>
          <p:cNvPr id="810" name="Google Shape;810;p22"/>
          <p:cNvSpPr/>
          <p:nvPr/>
        </p:nvSpPr>
        <p:spPr>
          <a:xfrm>
            <a:off x="6535250" y="3123525"/>
            <a:ext cx="1156200" cy="11790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22"/>
          <p:cNvSpPr txBox="1"/>
          <p:nvPr/>
        </p:nvSpPr>
        <p:spPr>
          <a:xfrm>
            <a:off x="6611056" y="3089425"/>
            <a:ext cx="10134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Batch predictions with original weights</a:t>
            </a:r>
            <a:endParaRPr b="1" i="0" sz="1400" u="none" cap="none" strike="noStrike">
              <a:solidFill>
                <a:srgbClr val="000000"/>
              </a:solidFill>
              <a:latin typeface="Roboto Condensed"/>
              <a:ea typeface="Roboto Condensed"/>
              <a:cs typeface="Roboto Condensed"/>
              <a:sym typeface="Roboto Condensed"/>
            </a:endParaRPr>
          </a:p>
        </p:txBody>
      </p:sp>
      <p:cxnSp>
        <p:nvCxnSpPr>
          <p:cNvPr id="812" name="Google Shape;812;p22"/>
          <p:cNvCxnSpPr>
            <a:stCxn id="811" idx="0"/>
          </p:cNvCxnSpPr>
          <p:nvPr/>
        </p:nvCxnSpPr>
        <p:spPr>
          <a:xfrm flipH="1" rot="10800000">
            <a:off x="7117756" y="992725"/>
            <a:ext cx="3300" cy="2096700"/>
          </a:xfrm>
          <a:prstGeom prst="straightConnector1">
            <a:avLst/>
          </a:prstGeom>
          <a:noFill/>
          <a:ln cap="flat" cmpd="sng" w="9525">
            <a:solidFill>
              <a:schemeClr val="dk2"/>
            </a:solidFill>
            <a:prstDash val="solid"/>
            <a:round/>
            <a:headEnd len="sm" w="sm" type="none"/>
            <a:tailEnd len="med" w="med" type="triangle"/>
          </a:ln>
        </p:spPr>
      </p:cxnSp>
      <p:cxnSp>
        <p:nvCxnSpPr>
          <p:cNvPr id="813" name="Google Shape;813;p22"/>
          <p:cNvCxnSpPr/>
          <p:nvPr/>
        </p:nvCxnSpPr>
        <p:spPr>
          <a:xfrm>
            <a:off x="2789974" y="2935442"/>
            <a:ext cx="2468400" cy="0"/>
          </a:xfrm>
          <a:prstGeom prst="straightConnector1">
            <a:avLst/>
          </a:prstGeom>
          <a:noFill/>
          <a:ln cap="flat" cmpd="sng" w="9525">
            <a:solidFill>
              <a:schemeClr val="dk2"/>
            </a:solidFill>
            <a:prstDash val="solid"/>
            <a:round/>
            <a:headEnd len="sm" w="sm" type="none"/>
            <a:tailEnd len="sm" w="sm" type="none"/>
          </a:ln>
        </p:spPr>
      </p:cxnSp>
      <p:sp>
        <p:nvSpPr>
          <p:cNvPr id="814" name="Google Shape;814;p22"/>
          <p:cNvSpPr/>
          <p:nvPr/>
        </p:nvSpPr>
        <p:spPr>
          <a:xfrm>
            <a:off x="3394263" y="3094753"/>
            <a:ext cx="2581200" cy="1360200"/>
          </a:xfrm>
          <a:prstGeom prst="roundRect">
            <a:avLst>
              <a:gd fmla="val 16667" name="adj"/>
            </a:avLst>
          </a:prstGeom>
          <a:noFill/>
          <a:ln cap="flat" cmpd="sng" w="2857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15" name="Google Shape;815;p22"/>
          <p:cNvCxnSpPr/>
          <p:nvPr/>
        </p:nvCxnSpPr>
        <p:spPr>
          <a:xfrm>
            <a:off x="5258274" y="2942125"/>
            <a:ext cx="0" cy="333900"/>
          </a:xfrm>
          <a:prstGeom prst="straightConnector1">
            <a:avLst/>
          </a:prstGeom>
          <a:noFill/>
          <a:ln cap="flat" cmpd="sng" w="9525">
            <a:solidFill>
              <a:schemeClr val="dk2"/>
            </a:solidFill>
            <a:prstDash val="solid"/>
            <a:round/>
            <a:headEnd len="sm" w="sm" type="none"/>
            <a:tailEnd len="med" w="med" type="triangle"/>
          </a:ln>
        </p:spPr>
      </p:cxnSp>
      <p:cxnSp>
        <p:nvCxnSpPr>
          <p:cNvPr id="816" name="Google Shape;816;p22"/>
          <p:cNvCxnSpPr>
            <a:stCxn id="814" idx="3"/>
          </p:cNvCxnSpPr>
          <p:nvPr/>
        </p:nvCxnSpPr>
        <p:spPr>
          <a:xfrm>
            <a:off x="5975463" y="3774853"/>
            <a:ext cx="532800" cy="0"/>
          </a:xfrm>
          <a:prstGeom prst="straightConnector1">
            <a:avLst/>
          </a:prstGeom>
          <a:noFill/>
          <a:ln cap="flat" cmpd="sng" w="9525">
            <a:solidFill>
              <a:schemeClr val="dk2"/>
            </a:solidFill>
            <a:prstDash val="solid"/>
            <a:round/>
            <a:headEnd len="sm" w="sm" type="none"/>
            <a:tailEnd len="med" w="med" type="triangle"/>
          </a:ln>
        </p:spPr>
      </p:cxnSp>
      <p:sp>
        <p:nvSpPr>
          <p:cNvPr id="817" name="Google Shape;817;p22"/>
          <p:cNvSpPr/>
          <p:nvPr/>
        </p:nvSpPr>
        <p:spPr>
          <a:xfrm>
            <a:off x="3466508" y="1356309"/>
            <a:ext cx="2581200" cy="1360200"/>
          </a:xfrm>
          <a:prstGeom prst="roundRect">
            <a:avLst>
              <a:gd fmla="val 16667" name="adj"/>
            </a:avLst>
          </a:prstGeom>
          <a:noFill/>
          <a:ln cap="flat" cmpd="sng" w="2857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18" name="Google Shape;818;p22"/>
          <p:cNvCxnSpPr/>
          <p:nvPr/>
        </p:nvCxnSpPr>
        <p:spPr>
          <a:xfrm rot="10800000">
            <a:off x="5258267" y="2566592"/>
            <a:ext cx="0" cy="365100"/>
          </a:xfrm>
          <a:prstGeom prst="straightConnector1">
            <a:avLst/>
          </a:prstGeom>
          <a:noFill/>
          <a:ln cap="flat" cmpd="sng" w="9525">
            <a:solidFill>
              <a:schemeClr val="dk2"/>
            </a:solidFill>
            <a:prstDash val="solid"/>
            <a:round/>
            <a:headEnd len="sm" w="sm" type="none"/>
            <a:tailEnd len="med" w="med" type="triangle"/>
          </a:ln>
        </p:spPr>
      </p:cxnSp>
      <p:cxnSp>
        <p:nvCxnSpPr>
          <p:cNvPr id="819" name="Google Shape;819;p22"/>
          <p:cNvCxnSpPr>
            <a:stCxn id="791" idx="0"/>
          </p:cNvCxnSpPr>
          <p:nvPr/>
        </p:nvCxnSpPr>
        <p:spPr>
          <a:xfrm flipH="1" rot="10800000">
            <a:off x="6462611" y="959740"/>
            <a:ext cx="486000" cy="488100"/>
          </a:xfrm>
          <a:prstGeom prst="straightConnector1">
            <a:avLst/>
          </a:prstGeom>
          <a:noFill/>
          <a:ln cap="flat" cmpd="sng" w="9525">
            <a:solidFill>
              <a:schemeClr val="dk2"/>
            </a:solidFill>
            <a:prstDash val="solid"/>
            <a:round/>
            <a:headEnd len="sm" w="sm" type="none"/>
            <a:tailEnd len="med" w="med" type="triangle"/>
          </a:ln>
        </p:spPr>
      </p:cxnSp>
      <p:cxnSp>
        <p:nvCxnSpPr>
          <p:cNvPr id="820" name="Google Shape;820;p22"/>
          <p:cNvCxnSpPr/>
          <p:nvPr/>
        </p:nvCxnSpPr>
        <p:spPr>
          <a:xfrm>
            <a:off x="4329725" y="876375"/>
            <a:ext cx="0" cy="782400"/>
          </a:xfrm>
          <a:prstGeom prst="straightConnector1">
            <a:avLst/>
          </a:prstGeom>
          <a:noFill/>
          <a:ln cap="flat" cmpd="sng" w="9525">
            <a:solidFill>
              <a:schemeClr val="dk2"/>
            </a:solidFill>
            <a:prstDash val="solid"/>
            <a:round/>
            <a:headEnd len="sm" w="sm" type="none"/>
            <a:tailEnd len="med" w="med" type="triangle"/>
          </a:ln>
        </p:spPr>
      </p:cxnSp>
      <p:cxnSp>
        <p:nvCxnSpPr>
          <p:cNvPr id="821" name="Google Shape;821;p22"/>
          <p:cNvCxnSpPr/>
          <p:nvPr/>
        </p:nvCxnSpPr>
        <p:spPr>
          <a:xfrm>
            <a:off x="5726275" y="865950"/>
            <a:ext cx="0" cy="726000"/>
          </a:xfrm>
          <a:prstGeom prst="straightConnector1">
            <a:avLst/>
          </a:prstGeom>
          <a:noFill/>
          <a:ln cap="flat" cmpd="sng" w="9525">
            <a:solidFill>
              <a:schemeClr val="dk2"/>
            </a:solidFill>
            <a:prstDash val="solid"/>
            <a:round/>
            <a:headEnd len="sm" w="sm" type="none"/>
            <a:tailEnd len="med" w="med" type="triangle"/>
          </a:ln>
        </p:spPr>
      </p:cxnSp>
      <p:sp>
        <p:nvSpPr>
          <p:cNvPr id="822" name="Google Shape;822;p22"/>
          <p:cNvSpPr txBox="1"/>
          <p:nvPr/>
        </p:nvSpPr>
        <p:spPr>
          <a:xfrm>
            <a:off x="3540105" y="1332285"/>
            <a:ext cx="95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EA9999"/>
                </a:solidFill>
                <a:latin typeface="Roboto Condensed"/>
                <a:ea typeface="Roboto Condensed"/>
                <a:cs typeface="Roboto Condensed"/>
                <a:sym typeface="Roboto Condensed"/>
              </a:rPr>
              <a:t>OL layer</a:t>
            </a:r>
            <a:endParaRPr b="1" i="0" sz="1400" u="none" cap="none" strike="noStrike">
              <a:solidFill>
                <a:srgbClr val="EA9999"/>
              </a:solidFill>
              <a:latin typeface="Roboto Condensed"/>
              <a:ea typeface="Roboto Condensed"/>
              <a:cs typeface="Roboto Condensed"/>
              <a:sym typeface="Roboto Condensed"/>
            </a:endParaRPr>
          </a:p>
        </p:txBody>
      </p:sp>
      <p:sp>
        <p:nvSpPr>
          <p:cNvPr id="823" name="Google Shape;823;p22"/>
          <p:cNvSpPr txBox="1"/>
          <p:nvPr/>
        </p:nvSpPr>
        <p:spPr>
          <a:xfrm>
            <a:off x="3593822" y="3089425"/>
            <a:ext cx="147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9CB9C"/>
                </a:solidFill>
                <a:latin typeface="Roboto Condensed"/>
                <a:ea typeface="Roboto Condensed"/>
                <a:cs typeface="Roboto Condensed"/>
                <a:sym typeface="Roboto Condensed"/>
              </a:rPr>
              <a:t>Original layer</a:t>
            </a:r>
            <a:endParaRPr b="1" i="0" sz="1400" u="none" cap="none" strike="noStrike">
              <a:solidFill>
                <a:srgbClr val="F9CB9C"/>
              </a:solidFill>
              <a:latin typeface="Roboto Condensed"/>
              <a:ea typeface="Roboto Condensed"/>
              <a:cs typeface="Roboto Condensed"/>
              <a:sym typeface="Roboto Condensed"/>
            </a:endParaRPr>
          </a:p>
        </p:txBody>
      </p:sp>
      <p:cxnSp>
        <p:nvCxnSpPr>
          <p:cNvPr id="824" name="Google Shape;824;p22"/>
          <p:cNvCxnSpPr/>
          <p:nvPr/>
        </p:nvCxnSpPr>
        <p:spPr>
          <a:xfrm>
            <a:off x="-260825" y="438600"/>
            <a:ext cx="8526900" cy="0"/>
          </a:xfrm>
          <a:prstGeom prst="straightConnector1">
            <a:avLst/>
          </a:prstGeom>
          <a:noFill/>
          <a:ln cap="flat" cmpd="sng" w="9525">
            <a:solidFill>
              <a:schemeClr val="dk2"/>
            </a:solidFill>
            <a:prstDash val="solid"/>
            <a:round/>
            <a:headEnd len="sm" w="sm" type="none"/>
            <a:tailEnd len="med" w="med" type="triangle"/>
          </a:ln>
        </p:spPr>
      </p:cxnSp>
      <p:sp>
        <p:nvSpPr>
          <p:cNvPr id="825" name="Google Shape;825;p22"/>
          <p:cNvSpPr txBox="1"/>
          <p:nvPr/>
        </p:nvSpPr>
        <p:spPr>
          <a:xfrm>
            <a:off x="121323" y="98380"/>
            <a:ext cx="63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Label</a:t>
            </a:r>
            <a:endParaRPr b="1" i="0" sz="1400" u="none" cap="none" strike="noStrike">
              <a:solidFill>
                <a:srgbClr val="000000"/>
              </a:solidFill>
              <a:latin typeface="Roboto Condensed"/>
              <a:ea typeface="Roboto Condensed"/>
              <a:cs typeface="Roboto Condensed"/>
              <a:sym typeface="Roboto Condensed"/>
            </a:endParaRPr>
          </a:p>
        </p:txBody>
      </p:sp>
      <p:sp>
        <p:nvSpPr>
          <p:cNvPr id="826" name="Google Shape;826;p22"/>
          <p:cNvSpPr/>
          <p:nvPr/>
        </p:nvSpPr>
        <p:spPr>
          <a:xfrm>
            <a:off x="3081625" y="536200"/>
            <a:ext cx="4842900" cy="4471800"/>
          </a:xfrm>
          <a:prstGeom prst="roundRect">
            <a:avLst>
              <a:gd fmla="val 16667" name="adj"/>
            </a:avLst>
          </a:prstGeom>
          <a:noFill/>
          <a:ln cap="flat" cmpd="sng" w="38100">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22"/>
          <p:cNvSpPr txBox="1"/>
          <p:nvPr/>
        </p:nvSpPr>
        <p:spPr>
          <a:xfrm>
            <a:off x="4888400" y="4632475"/>
            <a:ext cx="147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9800"/>
                </a:solidFill>
                <a:latin typeface="Roboto Condensed"/>
                <a:ea typeface="Roboto Condensed"/>
                <a:cs typeface="Roboto Condensed"/>
                <a:sym typeface="Roboto Condensed"/>
              </a:rPr>
              <a:t>TinyOL system</a:t>
            </a:r>
            <a:endParaRPr b="1" i="0" sz="1400" u="none" cap="none" strike="noStrike">
              <a:solidFill>
                <a:srgbClr val="FF9800"/>
              </a:solidFill>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000"/>
                                        <p:tgtEl>
                                          <p:spTgt spid="800"/>
                                        </p:tgtEl>
                                      </p:cBhvr>
                                    </p:animEffect>
                                  </p:childTnLst>
                                </p:cTn>
                              </p:par>
                              <p:par>
                                <p:cTn fill="hold" nodeType="with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1000"/>
                                        <p:tgtEl>
                                          <p:spTgt spid="801"/>
                                        </p:tgtEl>
                                      </p:cBhvr>
                                    </p:animEffect>
                                  </p:childTnLst>
                                </p:cTn>
                              </p:par>
                              <p:par>
                                <p:cTn fill="hold" nodeType="with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1000"/>
                                        <p:tgtEl>
                                          <p:spTgt spid="807"/>
                                        </p:tgtEl>
                                      </p:cBhvr>
                                    </p:animEffect>
                                  </p:childTnLst>
                                </p:cTn>
                              </p:par>
                              <p:par>
                                <p:cTn fill="hold" nodeType="with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1000"/>
                                        <p:tgtEl>
                                          <p:spTgt spid="824"/>
                                        </p:tgtEl>
                                      </p:cBhvr>
                                    </p:animEffect>
                                  </p:childTnLst>
                                </p:cTn>
                              </p:par>
                              <p:par>
                                <p:cTn fill="hold" nodeType="with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1000"/>
                                        <p:tgtEl>
                                          <p:spTgt spid="825"/>
                                        </p:tgtEl>
                                      </p:cBhvr>
                                    </p:animEffect>
                                  </p:childTnLst>
                                </p:cTn>
                              </p:par>
                              <p:par>
                                <p:cTn fill="hold" nodeType="with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1000"/>
                                        <p:tgtEl>
                                          <p:spTgt spid="8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par>
                                <p:cTn fill="hold" nodeType="with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1000"/>
                                        <p:tgtEl>
                                          <p:spTgt spid="792"/>
                                        </p:tgtEl>
                                      </p:cBhvr>
                                    </p:animEffect>
                                  </p:childTnLst>
                                </p:cTn>
                              </p:par>
                              <p:par>
                                <p:cTn fill="hold" nodeType="with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1000"/>
                                        <p:tgtEl>
                                          <p:spTgt spid="793"/>
                                        </p:tgtEl>
                                      </p:cBhvr>
                                    </p:animEffect>
                                  </p:childTnLst>
                                </p:cTn>
                              </p:par>
                              <p:par>
                                <p:cTn fill="hold" nodeType="withEffect" presetClass="entr" presetID="10" presetSubtype="0">
                                  <p:stCondLst>
                                    <p:cond delay="0"/>
                                  </p:stCondLst>
                                  <p:childTnLst>
                                    <p:set>
                                      <p:cBhvr>
                                        <p:cTn dur="1" fill="hold">
                                          <p:stCondLst>
                                            <p:cond delay="0"/>
                                          </p:stCondLst>
                                        </p:cTn>
                                        <p:tgtEl>
                                          <p:spTgt spid="795"/>
                                        </p:tgtEl>
                                        <p:attrNameLst>
                                          <p:attrName>style.visibility</p:attrName>
                                        </p:attrNameLst>
                                      </p:cBhvr>
                                      <p:to>
                                        <p:strVal val="visible"/>
                                      </p:to>
                                    </p:set>
                                    <p:animEffect filter="fade" transition="in">
                                      <p:cBhvr>
                                        <p:cTn dur="1000"/>
                                        <p:tgtEl>
                                          <p:spTgt spid="795"/>
                                        </p:tgtEl>
                                      </p:cBhvr>
                                    </p:animEffect>
                                  </p:childTnLst>
                                </p:cTn>
                              </p:par>
                              <p:par>
                                <p:cTn fill="hold" nodeType="withEffect" presetClass="entr" presetID="10" presetSubtype="0">
                                  <p:stCondLst>
                                    <p:cond delay="0"/>
                                  </p:stCondLst>
                                  <p:childTnLst>
                                    <p:set>
                                      <p:cBhvr>
                                        <p:cTn dur="1" fill="hold">
                                          <p:stCondLst>
                                            <p:cond delay="0"/>
                                          </p:stCondLst>
                                        </p:cTn>
                                        <p:tgtEl>
                                          <p:spTgt spid="796"/>
                                        </p:tgtEl>
                                        <p:attrNameLst>
                                          <p:attrName>style.visibility</p:attrName>
                                        </p:attrNameLst>
                                      </p:cBhvr>
                                      <p:to>
                                        <p:strVal val="visible"/>
                                      </p:to>
                                    </p:set>
                                    <p:animEffect filter="fade" transition="in">
                                      <p:cBhvr>
                                        <p:cTn dur="1000"/>
                                        <p:tgtEl>
                                          <p:spTgt spid="796"/>
                                        </p:tgtEl>
                                      </p:cBhvr>
                                    </p:animEffect>
                                  </p:childTnLst>
                                </p:cTn>
                              </p:par>
                              <p:par>
                                <p:cTn fill="hold" nodeType="withEffect" presetClass="entr" presetID="10" presetSubtype="0">
                                  <p:stCondLst>
                                    <p:cond delay="0"/>
                                  </p:stCondLst>
                                  <p:childTnLst>
                                    <p:set>
                                      <p:cBhvr>
                                        <p:cTn dur="1" fill="hold">
                                          <p:stCondLst>
                                            <p:cond delay="0"/>
                                          </p:stCondLst>
                                        </p:cTn>
                                        <p:tgtEl>
                                          <p:spTgt spid="797"/>
                                        </p:tgtEl>
                                        <p:attrNameLst>
                                          <p:attrName>style.visibility</p:attrName>
                                        </p:attrNameLst>
                                      </p:cBhvr>
                                      <p:to>
                                        <p:strVal val="visible"/>
                                      </p:to>
                                    </p:set>
                                    <p:animEffect filter="fade" transition="in">
                                      <p:cBhvr>
                                        <p:cTn dur="1000"/>
                                        <p:tgtEl>
                                          <p:spTgt spid="797"/>
                                        </p:tgtEl>
                                      </p:cBhvr>
                                    </p:animEffect>
                                  </p:childTnLst>
                                </p:cTn>
                              </p:par>
                              <p:par>
                                <p:cTn fill="hold" nodeType="withEffect" presetClass="entr" presetID="10" presetSubtype="0">
                                  <p:stCondLst>
                                    <p:cond delay="0"/>
                                  </p:stCondLst>
                                  <p:childTnLst>
                                    <p:set>
                                      <p:cBhvr>
                                        <p:cTn dur="1" fill="hold">
                                          <p:stCondLst>
                                            <p:cond delay="0"/>
                                          </p:stCondLst>
                                        </p:cTn>
                                        <p:tgtEl>
                                          <p:spTgt spid="794"/>
                                        </p:tgtEl>
                                        <p:attrNameLst>
                                          <p:attrName>style.visibility</p:attrName>
                                        </p:attrNameLst>
                                      </p:cBhvr>
                                      <p:to>
                                        <p:strVal val="visible"/>
                                      </p:to>
                                    </p:set>
                                    <p:animEffect filter="fade" transition="in">
                                      <p:cBhvr>
                                        <p:cTn dur="1000"/>
                                        <p:tgtEl>
                                          <p:spTgt spid="7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1000"/>
                                        <p:tgtEl>
                                          <p:spTgt spid="813"/>
                                        </p:tgtEl>
                                      </p:cBhvr>
                                    </p:animEffect>
                                  </p:childTnLst>
                                </p:cTn>
                              </p:par>
                              <p:par>
                                <p:cTn fill="hold" nodeType="with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par>
                                <p:cTn fill="hold" nodeType="withEffect" presetClass="entr" presetID="10" presetSubtype="0">
                                  <p:stCondLst>
                                    <p:cond delay="0"/>
                                  </p:stCondLst>
                                  <p:childTnLst>
                                    <p:set>
                                      <p:cBhvr>
                                        <p:cTn dur="1" fill="hold">
                                          <p:stCondLst>
                                            <p:cond delay="0"/>
                                          </p:stCondLst>
                                        </p:cTn>
                                        <p:tgtEl>
                                          <p:spTgt spid="823"/>
                                        </p:tgtEl>
                                        <p:attrNameLst>
                                          <p:attrName>style.visibility</p:attrName>
                                        </p:attrNameLst>
                                      </p:cBhvr>
                                      <p:to>
                                        <p:strVal val="visible"/>
                                      </p:to>
                                    </p:set>
                                    <p:animEffect filter="fade" transition="in">
                                      <p:cBhvr>
                                        <p:cTn dur="1000"/>
                                        <p:tgtEl>
                                          <p:spTgt spid="823"/>
                                        </p:tgtEl>
                                      </p:cBhvr>
                                    </p:animEffect>
                                  </p:childTnLst>
                                </p:cTn>
                              </p:par>
                              <p:par>
                                <p:cTn fill="hold" nodeType="with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1000"/>
                                        <p:tgtEl>
                                          <p:spTgt spid="814"/>
                                        </p:tgtEl>
                                      </p:cBhvr>
                                    </p:animEffect>
                                  </p:childTnLst>
                                </p:cTn>
                              </p:par>
                              <p:par>
                                <p:cTn fill="hold" nodeType="with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1"/>
                                        </p:tgtEl>
                                        <p:attrNameLst>
                                          <p:attrName>style.visibility</p:attrName>
                                        </p:attrNameLst>
                                      </p:cBhvr>
                                      <p:to>
                                        <p:strVal val="visible"/>
                                      </p:to>
                                    </p:set>
                                    <p:animEffect filter="fade" transition="in">
                                      <p:cBhvr>
                                        <p:cTn dur="1000"/>
                                        <p:tgtEl>
                                          <p:spTgt spid="811"/>
                                        </p:tgtEl>
                                      </p:cBhvr>
                                    </p:animEffect>
                                  </p:childTnLst>
                                </p:cTn>
                              </p:par>
                              <p:par>
                                <p:cTn fill="hold" nodeType="withEffect" presetClass="entr" presetID="10" presetSubtype="0">
                                  <p:stCondLst>
                                    <p:cond delay="0"/>
                                  </p:stCondLst>
                                  <p:childTnLst>
                                    <p:set>
                                      <p:cBhvr>
                                        <p:cTn dur="1" fill="hold">
                                          <p:stCondLst>
                                            <p:cond delay="0"/>
                                          </p:stCondLst>
                                        </p:cTn>
                                        <p:tgtEl>
                                          <p:spTgt spid="816"/>
                                        </p:tgtEl>
                                        <p:attrNameLst>
                                          <p:attrName>style.visibility</p:attrName>
                                        </p:attrNameLst>
                                      </p:cBhvr>
                                      <p:to>
                                        <p:strVal val="visible"/>
                                      </p:to>
                                    </p:set>
                                    <p:animEffect filter="fade" transition="in">
                                      <p:cBhvr>
                                        <p:cTn dur="1000"/>
                                        <p:tgtEl>
                                          <p:spTgt spid="816"/>
                                        </p:tgtEl>
                                      </p:cBhvr>
                                    </p:animEffect>
                                  </p:childTnLst>
                                </p:cTn>
                              </p:par>
                              <p:par>
                                <p:cTn fill="hold" nodeType="with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000"/>
                                        <p:tgtEl>
                                          <p:spTgt spid="8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1000"/>
                                        <p:tgtEl>
                                          <p:spTgt spid="817"/>
                                        </p:tgtEl>
                                      </p:cBhvr>
                                    </p:animEffect>
                                  </p:childTnLst>
                                </p:cTn>
                              </p:par>
                              <p:par>
                                <p:cTn fill="hold" nodeType="with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1000"/>
                                        <p:tgtEl>
                                          <p:spTgt spid="818"/>
                                        </p:tgtEl>
                                      </p:cBhvr>
                                    </p:animEffect>
                                  </p:childTnLst>
                                </p:cTn>
                              </p:par>
                              <p:par>
                                <p:cTn fill="hold" nodeType="withEffect" presetClass="entr" presetID="10" presetSubtype="0">
                                  <p:stCondLst>
                                    <p:cond delay="0"/>
                                  </p:stCondLst>
                                  <p:childTnLst>
                                    <p:set>
                                      <p:cBhvr>
                                        <p:cTn dur="1" fill="hold">
                                          <p:stCondLst>
                                            <p:cond delay="0"/>
                                          </p:stCondLst>
                                        </p:cTn>
                                        <p:tgtEl>
                                          <p:spTgt spid="822"/>
                                        </p:tgtEl>
                                        <p:attrNameLst>
                                          <p:attrName>style.visibility</p:attrName>
                                        </p:attrNameLst>
                                      </p:cBhvr>
                                      <p:to>
                                        <p:strVal val="visible"/>
                                      </p:to>
                                    </p:set>
                                    <p:animEffect filter="fade" transition="in">
                                      <p:cBhvr>
                                        <p:cTn dur="1000"/>
                                        <p:tgtEl>
                                          <p:spTgt spid="822"/>
                                        </p:tgtEl>
                                      </p:cBhvr>
                                    </p:animEffect>
                                  </p:childTnLst>
                                </p:cTn>
                              </p:par>
                              <p:par>
                                <p:cTn fill="hold" nodeType="with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1000"/>
                                        <p:tgtEl>
                                          <p:spTgt spid="8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1000"/>
                                        <p:tgtEl>
                                          <p:spTgt spid="798"/>
                                        </p:tgtEl>
                                      </p:cBhvr>
                                    </p:animEffect>
                                  </p:childTnLst>
                                </p:cTn>
                              </p:par>
                              <p:par>
                                <p:cTn fill="hold" nodeType="with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par>
                                <p:cTn fill="hold" nodeType="with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1000"/>
                                        <p:tgtEl>
                                          <p:spTgt spid="802"/>
                                        </p:tgtEl>
                                      </p:cBhvr>
                                    </p:animEffect>
                                  </p:childTnLst>
                                </p:cTn>
                              </p:par>
                              <p:par>
                                <p:cTn fill="hold" nodeType="withEffect" presetClass="entr" presetID="10" presetSubtype="0">
                                  <p:stCondLst>
                                    <p:cond delay="0"/>
                                  </p:stCondLst>
                                  <p:childTnLst>
                                    <p:set>
                                      <p:cBhvr>
                                        <p:cTn dur="1" fill="hold">
                                          <p:stCondLst>
                                            <p:cond delay="0"/>
                                          </p:stCondLst>
                                        </p:cTn>
                                        <p:tgtEl>
                                          <p:spTgt spid="803"/>
                                        </p:tgtEl>
                                        <p:attrNameLst>
                                          <p:attrName>style.visibility</p:attrName>
                                        </p:attrNameLst>
                                      </p:cBhvr>
                                      <p:to>
                                        <p:strVal val="visible"/>
                                      </p:to>
                                    </p:set>
                                    <p:animEffect filter="fade" transition="in">
                                      <p:cBhvr>
                                        <p:cTn dur="1000"/>
                                        <p:tgtEl>
                                          <p:spTgt spid="803"/>
                                        </p:tgtEl>
                                      </p:cBhvr>
                                    </p:animEffect>
                                  </p:childTnLst>
                                </p:cTn>
                              </p:par>
                              <p:par>
                                <p:cTn fill="hold" nodeType="with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1000"/>
                                        <p:tgtEl>
                                          <p:spTgt spid="812"/>
                                        </p:tgtEl>
                                      </p:cBhvr>
                                    </p:animEffect>
                                  </p:childTnLst>
                                </p:cTn>
                              </p:par>
                              <p:par>
                                <p:cTn fill="hold" nodeType="with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1000"/>
                                        <p:tgtEl>
                                          <p:spTgt spid="819"/>
                                        </p:tgtEl>
                                      </p:cBhvr>
                                    </p:animEffect>
                                  </p:childTnLst>
                                </p:cTn>
                              </p:par>
                              <p:par>
                                <p:cTn fill="hold" nodeType="withEffect" presetClass="entr" presetID="10" presetSubtype="0">
                                  <p:stCondLst>
                                    <p:cond delay="0"/>
                                  </p:stCondLst>
                                  <p:childTnLst>
                                    <p:set>
                                      <p:cBhvr>
                                        <p:cTn dur="1" fill="hold">
                                          <p:stCondLst>
                                            <p:cond delay="0"/>
                                          </p:stCondLst>
                                        </p:cTn>
                                        <p:tgtEl>
                                          <p:spTgt spid="805"/>
                                        </p:tgtEl>
                                        <p:attrNameLst>
                                          <p:attrName>style.visibility</p:attrName>
                                        </p:attrNameLst>
                                      </p:cBhvr>
                                      <p:to>
                                        <p:strVal val="visible"/>
                                      </p:to>
                                    </p:set>
                                    <p:animEffect filter="fade" transition="in">
                                      <p:cBhvr>
                                        <p:cTn dur="1000"/>
                                        <p:tgtEl>
                                          <p:spTgt spid="8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1000"/>
                                        <p:tgtEl>
                                          <p:spTgt spid="804"/>
                                        </p:tgtEl>
                                      </p:cBhvr>
                                    </p:animEffect>
                                  </p:childTnLst>
                                </p:cTn>
                              </p:par>
                              <p:par>
                                <p:cTn fill="hold" nodeType="with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1000"/>
                                        <p:tgtEl>
                                          <p:spTgt spid="821"/>
                                        </p:tgtEl>
                                      </p:cBhvr>
                                    </p:animEffect>
                                  </p:childTnLst>
                                </p:cTn>
                              </p:par>
                              <p:par>
                                <p:cTn fill="hold" nodeType="with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1000"/>
                                        <p:tgtEl>
                                          <p:spTgt spid="8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7"/>
                                        </p:tgtEl>
                                        <p:attrNameLst>
                                          <p:attrName>style.visibility</p:attrName>
                                        </p:attrNameLst>
                                      </p:cBhvr>
                                      <p:to>
                                        <p:strVal val="visible"/>
                                      </p:to>
                                    </p:set>
                                    <p:animEffect filter="fade" transition="in">
                                      <p:cBhvr>
                                        <p:cTn dur="1000"/>
                                        <p:tgtEl>
                                          <p:spTgt spid="827"/>
                                        </p:tgtEl>
                                      </p:cBhvr>
                                    </p:animEffect>
                                  </p:childTnLst>
                                </p:cTn>
                              </p:par>
                              <p:par>
                                <p:cTn fill="hold" nodeType="with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1000"/>
                                        <p:tgtEl>
                                          <p:spTgt spid="8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2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833" name="Google Shape;833;p23"/>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CWR IMPLEMENTATION</a:t>
            </a:r>
            <a:endParaRPr/>
          </a:p>
        </p:txBody>
      </p:sp>
      <p:grpSp>
        <p:nvGrpSpPr>
          <p:cNvPr id="834" name="Google Shape;834;p23"/>
          <p:cNvGrpSpPr/>
          <p:nvPr/>
        </p:nvGrpSpPr>
        <p:grpSpPr>
          <a:xfrm>
            <a:off x="160737" y="521692"/>
            <a:ext cx="647849" cy="481724"/>
            <a:chOff x="5247525" y="3007275"/>
            <a:chExt cx="517575" cy="384825"/>
          </a:xfrm>
        </p:grpSpPr>
        <p:sp>
          <p:nvSpPr>
            <p:cNvPr id="835" name="Google Shape;835;p23"/>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23"/>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7" name="Google Shape;837;p23"/>
          <p:cNvSpPr txBox="1"/>
          <p:nvPr/>
        </p:nvSpPr>
        <p:spPr>
          <a:xfrm>
            <a:off x="865950" y="1425225"/>
            <a:ext cx="7501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rgbClr val="000000"/>
              </a:buClr>
              <a:buSzPts val="1700"/>
              <a:buFont typeface="Arial"/>
              <a:buNone/>
            </a:pPr>
            <a:r>
              <a:rPr b="0" i="0" lang="en" sz="1700" u="none" cap="none" strike="noStrike">
                <a:solidFill>
                  <a:srgbClr val="000000"/>
                </a:solidFill>
                <a:latin typeface="Roboto Condensed Light"/>
                <a:ea typeface="Roboto Condensed Light"/>
                <a:cs typeface="Roboto Condensed Light"/>
                <a:sym typeface="Roboto Condensed Light"/>
              </a:rPr>
              <a:t>Create two sets of weights,</a:t>
            </a:r>
            <a:r>
              <a:rPr b="1" i="0" lang="en" sz="1700" u="none" cap="none" strike="noStrike">
                <a:solidFill>
                  <a:schemeClr val="accent5"/>
                </a:solidFill>
                <a:latin typeface="Roboto Condensed"/>
                <a:ea typeface="Roboto Condensed"/>
                <a:cs typeface="Roboto Condensed"/>
                <a:sym typeface="Roboto Condensed"/>
              </a:rPr>
              <a:t>TW</a:t>
            </a:r>
            <a:r>
              <a:rPr b="0" i="0" lang="en" sz="1700" u="none" cap="none" strike="noStrike">
                <a:solidFill>
                  <a:srgbClr val="000000"/>
                </a:solidFill>
                <a:latin typeface="Roboto Condensed Light"/>
                <a:ea typeface="Roboto Condensed Light"/>
                <a:cs typeface="Roboto Condensed Light"/>
                <a:sym typeface="Roboto Condensed Light"/>
              </a:rPr>
              <a:t> and </a:t>
            </a:r>
            <a:r>
              <a:rPr b="1" i="0" lang="en" sz="1700" u="none" cap="none" strike="noStrike">
                <a:solidFill>
                  <a:schemeClr val="accent5"/>
                </a:solidFill>
                <a:latin typeface="Roboto Condensed"/>
                <a:ea typeface="Roboto Condensed"/>
                <a:cs typeface="Roboto Condensed"/>
                <a:sym typeface="Roboto Condensed"/>
              </a:rPr>
              <a:t>CW </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838" name="Google Shape;838;p23"/>
          <p:cNvSpPr txBox="1"/>
          <p:nvPr>
            <p:ph idx="1" type="body"/>
          </p:nvPr>
        </p:nvSpPr>
        <p:spPr>
          <a:xfrm>
            <a:off x="549315" y="2187050"/>
            <a:ext cx="3630300" cy="31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2000"/>
              <a:buNone/>
            </a:pPr>
            <a:r>
              <a:rPr b="1" lang="en" sz="1600">
                <a:solidFill>
                  <a:srgbClr val="FF9800"/>
                </a:solidFill>
                <a:latin typeface="Roboto Condensed"/>
                <a:ea typeface="Roboto Condensed"/>
                <a:cs typeface="Roboto Condensed"/>
                <a:sym typeface="Roboto Condensed"/>
              </a:rPr>
              <a:t>TEMPORAL WEIGHTS - TW</a:t>
            </a:r>
            <a:endParaRPr b="1" sz="1600">
              <a:solidFill>
                <a:srgbClr val="FF9800"/>
              </a:solidFill>
              <a:latin typeface="Roboto Condensed"/>
              <a:ea typeface="Roboto Condensed"/>
              <a:cs typeface="Roboto Condensed"/>
              <a:sym typeface="Roboto Condensed"/>
            </a:endParaRPr>
          </a:p>
          <a:p>
            <a:pPr indent="-355600" lvl="0" marL="457200" rtl="0" algn="l">
              <a:lnSpc>
                <a:spcPct val="150000"/>
              </a:lnSpc>
              <a:spcBef>
                <a:spcPts val="0"/>
              </a:spcBef>
              <a:spcAft>
                <a:spcPts val="0"/>
              </a:spcAft>
              <a:buSzPts val="2000"/>
              <a:buChar char="▰"/>
            </a:pPr>
            <a:r>
              <a:rPr lang="en" sz="1500">
                <a:solidFill>
                  <a:srgbClr val="000000"/>
                </a:solidFill>
              </a:rPr>
              <a:t>Short term memory weights</a:t>
            </a:r>
            <a:endParaRPr sz="1500">
              <a:solidFill>
                <a:srgbClr val="000000"/>
              </a:solidFill>
            </a:endParaRPr>
          </a:p>
          <a:p>
            <a:pPr indent="-355600" lvl="0" marL="457200" rtl="0" algn="l">
              <a:lnSpc>
                <a:spcPct val="150000"/>
              </a:lnSpc>
              <a:spcBef>
                <a:spcPts val="0"/>
              </a:spcBef>
              <a:spcAft>
                <a:spcPts val="0"/>
              </a:spcAft>
              <a:buSzPts val="2000"/>
              <a:buChar char="▰"/>
            </a:pPr>
            <a:r>
              <a:rPr lang="en" sz="1500">
                <a:solidFill>
                  <a:srgbClr val="000000"/>
                </a:solidFill>
              </a:rPr>
              <a:t>Used to perform training</a:t>
            </a:r>
            <a:endParaRPr sz="2000"/>
          </a:p>
          <a:p>
            <a:pPr indent="-355600" lvl="0" marL="457200" rtl="0" algn="l">
              <a:lnSpc>
                <a:spcPct val="150000"/>
              </a:lnSpc>
              <a:spcBef>
                <a:spcPts val="0"/>
              </a:spcBef>
              <a:spcAft>
                <a:spcPts val="0"/>
              </a:spcAft>
              <a:buSzPts val="2000"/>
              <a:buChar char="▰"/>
            </a:pPr>
            <a:r>
              <a:rPr lang="en" sz="1500">
                <a:solidFill>
                  <a:srgbClr val="000000"/>
                </a:solidFill>
              </a:rPr>
              <a:t>Continuosly modified during a batch (each time are initialized to 0)</a:t>
            </a:r>
            <a:endParaRPr sz="2000"/>
          </a:p>
          <a:p>
            <a:pPr indent="0" lvl="0" marL="0" rtl="0" algn="l">
              <a:lnSpc>
                <a:spcPct val="100000"/>
              </a:lnSpc>
              <a:spcBef>
                <a:spcPts val="0"/>
              </a:spcBef>
              <a:spcAft>
                <a:spcPts val="1000"/>
              </a:spcAft>
              <a:buSzPts val="2000"/>
              <a:buNone/>
            </a:pPr>
            <a:r>
              <a:t/>
            </a:r>
            <a:endParaRPr/>
          </a:p>
        </p:txBody>
      </p:sp>
      <p:sp>
        <p:nvSpPr>
          <p:cNvPr id="839" name="Google Shape;839;p23"/>
          <p:cNvSpPr txBox="1"/>
          <p:nvPr>
            <p:ph idx="1" type="body"/>
          </p:nvPr>
        </p:nvSpPr>
        <p:spPr>
          <a:xfrm>
            <a:off x="4913900" y="2187050"/>
            <a:ext cx="3964500" cy="31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2000"/>
              <a:buNone/>
            </a:pPr>
            <a:r>
              <a:rPr b="1" lang="en" sz="1600">
                <a:solidFill>
                  <a:srgbClr val="FF9800"/>
                </a:solidFill>
                <a:latin typeface="Roboto Condensed"/>
                <a:ea typeface="Roboto Condensed"/>
                <a:cs typeface="Roboto Condensed"/>
                <a:sym typeface="Roboto Condensed"/>
              </a:rPr>
              <a:t>CONSOLIDATED WEIGHTS - CW</a:t>
            </a:r>
            <a:endParaRPr b="1" sz="1600">
              <a:solidFill>
                <a:srgbClr val="FF9800"/>
              </a:solidFill>
              <a:latin typeface="Roboto Condensed"/>
              <a:ea typeface="Roboto Condensed"/>
              <a:cs typeface="Roboto Condensed"/>
              <a:sym typeface="Roboto Condensed"/>
            </a:endParaRPr>
          </a:p>
          <a:p>
            <a:pPr indent="-355600" lvl="0" marL="457200" rtl="0" algn="l">
              <a:lnSpc>
                <a:spcPct val="150000"/>
              </a:lnSpc>
              <a:spcBef>
                <a:spcPts val="0"/>
              </a:spcBef>
              <a:spcAft>
                <a:spcPts val="0"/>
              </a:spcAft>
              <a:buSzPts val="2000"/>
              <a:buChar char="▰"/>
            </a:pPr>
            <a:r>
              <a:rPr lang="en" sz="1500">
                <a:solidFill>
                  <a:srgbClr val="000000"/>
                </a:solidFill>
              </a:rPr>
              <a:t>Long term memory weights</a:t>
            </a:r>
            <a:endParaRPr sz="1500">
              <a:solidFill>
                <a:srgbClr val="000000"/>
              </a:solidFill>
            </a:endParaRPr>
          </a:p>
          <a:p>
            <a:pPr indent="-355600" lvl="0" marL="457200" rtl="0" algn="l">
              <a:lnSpc>
                <a:spcPct val="150000"/>
              </a:lnSpc>
              <a:spcBef>
                <a:spcPts val="0"/>
              </a:spcBef>
              <a:spcAft>
                <a:spcPts val="0"/>
              </a:spcAft>
              <a:buSzPts val="2000"/>
              <a:buChar char="▰"/>
            </a:pPr>
            <a:r>
              <a:rPr lang="en" sz="1500">
                <a:solidFill>
                  <a:srgbClr val="000000"/>
                </a:solidFill>
              </a:rPr>
              <a:t>Used to perform inference</a:t>
            </a:r>
            <a:endParaRPr sz="2000"/>
          </a:p>
          <a:p>
            <a:pPr indent="-355600" lvl="0" marL="457200" rtl="0" algn="l">
              <a:lnSpc>
                <a:spcPct val="150000"/>
              </a:lnSpc>
              <a:spcBef>
                <a:spcPts val="0"/>
              </a:spcBef>
              <a:spcAft>
                <a:spcPts val="0"/>
              </a:spcAft>
              <a:buSzPts val="2000"/>
              <a:buChar char="▰"/>
            </a:pPr>
            <a:r>
              <a:rPr lang="en" sz="1500">
                <a:solidFill>
                  <a:srgbClr val="000000"/>
                </a:solidFill>
              </a:rPr>
              <a:t>Modified only at the end of the batch (weighted average between CW and TW)</a:t>
            </a:r>
            <a:endParaRPr sz="2000"/>
          </a:p>
          <a:p>
            <a:pPr indent="0" lvl="0" marL="0" rtl="0" algn="l">
              <a:lnSpc>
                <a:spcPct val="100000"/>
              </a:lnSpc>
              <a:spcBef>
                <a:spcPts val="0"/>
              </a:spcBef>
              <a:spcAft>
                <a:spcPts val="1000"/>
              </a:spcAft>
              <a:buSzPts val="20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2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845" name="Google Shape;845;p24"/>
          <p:cNvSpPr txBox="1"/>
          <p:nvPr/>
        </p:nvSpPr>
        <p:spPr>
          <a:xfrm>
            <a:off x="254500" y="3454500"/>
            <a:ext cx="74178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38761D"/>
                </a:solidFill>
                <a:latin typeface="Roboto Condensed"/>
                <a:ea typeface="Roboto Condensed"/>
                <a:cs typeface="Roboto Condensed"/>
                <a:sym typeface="Roboto Condensed"/>
              </a:rPr>
              <a:t>PROS:</a:t>
            </a:r>
            <a:r>
              <a:rPr b="0" i="0" lang="en" sz="1500" u="none" cap="none" strike="noStrike">
                <a:solidFill>
                  <a:srgbClr val="000000"/>
                </a:solidFill>
                <a:latin typeface="Roboto Condensed Light"/>
                <a:ea typeface="Roboto Condensed Light"/>
                <a:cs typeface="Roboto Condensed Light"/>
                <a:sym typeface="Roboto Condensed Light"/>
              </a:rPr>
              <a:t> easy to implement</a:t>
            </a:r>
            <a:endParaRPr b="0" i="0" sz="15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FF0000"/>
                </a:solidFill>
                <a:latin typeface="Roboto Condensed"/>
                <a:ea typeface="Roboto Condensed"/>
                <a:cs typeface="Roboto Condensed"/>
                <a:sym typeface="Roboto Condensed"/>
              </a:rPr>
              <a:t>CONS:</a:t>
            </a:r>
            <a:r>
              <a:rPr b="0" i="0" lang="en" sz="1500" u="none" cap="none" strike="noStrike">
                <a:solidFill>
                  <a:srgbClr val="000000"/>
                </a:solidFill>
                <a:latin typeface="Roboto Condensed Light"/>
                <a:ea typeface="Roboto Condensed Light"/>
                <a:cs typeface="Roboto Condensed Light"/>
                <a:sym typeface="Roboto Condensed Light"/>
              </a:rPr>
              <a:t> Can work only with mini batches. Requires the storing of 2 matrices of same dimension</a:t>
            </a:r>
            <a:endParaRPr b="0" i="0" sz="1500" u="none" cap="none" strike="noStrike">
              <a:solidFill>
                <a:srgbClr val="000000"/>
              </a:solidFill>
              <a:latin typeface="Roboto Condensed Light"/>
              <a:ea typeface="Roboto Condensed Light"/>
              <a:cs typeface="Roboto Condensed Light"/>
              <a:sym typeface="Roboto Condensed Light"/>
            </a:endParaRPr>
          </a:p>
        </p:txBody>
      </p:sp>
      <p:sp>
        <p:nvSpPr>
          <p:cNvPr id="846" name="Google Shape;846;p24"/>
          <p:cNvSpPr txBox="1"/>
          <p:nvPr/>
        </p:nvSpPr>
        <p:spPr>
          <a:xfrm>
            <a:off x="459050" y="819725"/>
            <a:ext cx="671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Condensed Light"/>
                <a:ea typeface="Roboto Condensed Light"/>
                <a:cs typeface="Roboto Condensed Light"/>
                <a:sym typeface="Roboto Condensed Light"/>
              </a:rPr>
              <a:t>The weight update CW after each batch follows the rule:</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847" name="Google Shape;847;p24"/>
          <p:cNvSpPr txBox="1"/>
          <p:nvPr/>
        </p:nvSpPr>
        <p:spPr>
          <a:xfrm>
            <a:off x="459050" y="2401450"/>
            <a:ext cx="671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Condensed Light"/>
                <a:ea typeface="Roboto Condensed Light"/>
                <a:cs typeface="Roboto Condensed Light"/>
                <a:sym typeface="Roboto Condensed Light"/>
              </a:rPr>
              <a:t>Where </a:t>
            </a:r>
            <a:r>
              <a:rPr b="0" i="1" lang="en" sz="1400" u="none" cap="none" strike="noStrike">
                <a:solidFill>
                  <a:srgbClr val="000000"/>
                </a:solidFill>
                <a:latin typeface="Roboto Condensed Light"/>
                <a:ea typeface="Roboto Condensed Light"/>
                <a:cs typeface="Roboto Condensed Light"/>
                <a:sym typeface="Roboto Condensed Light"/>
              </a:rPr>
              <a:t>updates </a:t>
            </a:r>
            <a:r>
              <a:rPr b="0" i="0" lang="en" sz="1400" u="none" cap="none" strike="noStrike">
                <a:solidFill>
                  <a:srgbClr val="000000"/>
                </a:solidFill>
                <a:latin typeface="Roboto Condensed Light"/>
                <a:ea typeface="Roboto Condensed Light"/>
                <a:cs typeface="Roboto Condensed Light"/>
                <a:sym typeface="Roboto Condensed Light"/>
              </a:rPr>
              <a:t>is a vector that, in each place, contains the number of letters found in a batch</a:t>
            </a:r>
            <a:endParaRPr b="0" i="0" sz="1400" u="none" cap="none" strike="noStrike">
              <a:solidFill>
                <a:srgbClr val="000000"/>
              </a:solidFill>
              <a:latin typeface="Roboto Condensed Light"/>
              <a:ea typeface="Roboto Condensed Light"/>
              <a:cs typeface="Roboto Condensed Light"/>
              <a:sym typeface="Roboto Condensed Light"/>
            </a:endParaRPr>
          </a:p>
        </p:txBody>
      </p:sp>
      <p:pic>
        <p:nvPicPr>
          <p:cNvPr descr="cw[i]=&#10;&#10;\begin{cases} &#10;\text{no update} &amp; \text{if } updates[i]=0&#10;\\&#10;\\&#10;\frac{cw[i]\cdot updates[i]+tw[i]}{updates[i]+1} &amp; \text{otherwise}&#10;&#10;\end{cases}" id="848" name="Google Shape;848;p24"/>
          <p:cNvPicPr preferRelativeResize="0"/>
          <p:nvPr/>
        </p:nvPicPr>
        <p:blipFill rotWithShape="1">
          <a:blip r:embed="rId3">
            <a:alphaModFix/>
          </a:blip>
          <a:srcRect b="0" l="0" r="0" t="0"/>
          <a:stretch/>
        </p:blipFill>
        <p:spPr>
          <a:xfrm>
            <a:off x="1105900" y="1279738"/>
            <a:ext cx="4277548" cy="1061900"/>
          </a:xfrm>
          <a:prstGeom prst="rect">
            <a:avLst/>
          </a:prstGeom>
          <a:noFill/>
          <a:ln>
            <a:noFill/>
          </a:ln>
        </p:spPr>
      </p:pic>
      <p:pic>
        <p:nvPicPr>
          <p:cNvPr id="849" name="Google Shape;849;p24"/>
          <p:cNvPicPr preferRelativeResize="0"/>
          <p:nvPr/>
        </p:nvPicPr>
        <p:blipFill rotWithShape="1">
          <a:blip r:embed="rId4">
            <a:alphaModFix/>
          </a:blip>
          <a:srcRect b="0" l="0" r="0" t="0"/>
          <a:stretch/>
        </p:blipFill>
        <p:spPr>
          <a:xfrm>
            <a:off x="0" y="0"/>
            <a:ext cx="3442900" cy="843925"/>
          </a:xfrm>
          <a:prstGeom prst="rect">
            <a:avLst/>
          </a:prstGeom>
          <a:noFill/>
          <a:ln>
            <a:noFill/>
          </a:ln>
        </p:spPr>
      </p:pic>
      <p:sp>
        <p:nvSpPr>
          <p:cNvPr id="850" name="Google Shape;850;p24"/>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CWR CONCLUSIONS</a:t>
            </a:r>
            <a:endParaRPr sz="1300"/>
          </a:p>
        </p:txBody>
      </p:sp>
      <p:grpSp>
        <p:nvGrpSpPr>
          <p:cNvPr id="851" name="Google Shape;851;p24"/>
          <p:cNvGrpSpPr/>
          <p:nvPr/>
        </p:nvGrpSpPr>
        <p:grpSpPr>
          <a:xfrm>
            <a:off x="2490111" y="211326"/>
            <a:ext cx="370118" cy="275188"/>
            <a:chOff x="5247525" y="3007275"/>
            <a:chExt cx="517575" cy="384825"/>
          </a:xfrm>
        </p:grpSpPr>
        <p:sp>
          <p:nvSpPr>
            <p:cNvPr id="852" name="Google Shape;852;p24"/>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24"/>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25"/>
          <p:cNvSpPr txBox="1"/>
          <p:nvPr>
            <p:ph idx="4294967295"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859" name="Google Shape;859;p25"/>
          <p:cNvSpPr txBox="1"/>
          <p:nvPr>
            <p:ph idx="4294967295"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860" name="Google Shape;860;p25"/>
          <p:cNvSpPr/>
          <p:nvPr/>
        </p:nvSpPr>
        <p:spPr>
          <a:xfrm>
            <a:off x="943375" y="873362"/>
            <a:ext cx="1815300" cy="2024100"/>
          </a:xfrm>
          <a:prstGeom prst="roundRect">
            <a:avLst>
              <a:gd fmla="val 16667" name="adj"/>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25"/>
          <p:cNvSpPr/>
          <p:nvPr/>
        </p:nvSpPr>
        <p:spPr>
          <a:xfrm>
            <a:off x="7709391" y="2286968"/>
            <a:ext cx="365100" cy="11790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25"/>
          <p:cNvSpPr/>
          <p:nvPr/>
        </p:nvSpPr>
        <p:spPr>
          <a:xfrm>
            <a:off x="1186188" y="1220887"/>
            <a:ext cx="303300" cy="1460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25"/>
          <p:cNvSpPr/>
          <p:nvPr/>
        </p:nvSpPr>
        <p:spPr>
          <a:xfrm>
            <a:off x="1722238" y="1361737"/>
            <a:ext cx="303300" cy="1179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25"/>
          <p:cNvSpPr/>
          <p:nvPr/>
        </p:nvSpPr>
        <p:spPr>
          <a:xfrm>
            <a:off x="2258300" y="1361737"/>
            <a:ext cx="303300" cy="1179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65" name="Google Shape;865;p25"/>
          <p:cNvCxnSpPr>
            <a:stCxn id="862" idx="3"/>
            <a:endCxn id="863" idx="1"/>
          </p:cNvCxnSpPr>
          <p:nvPr/>
        </p:nvCxnSpPr>
        <p:spPr>
          <a:xfrm>
            <a:off x="1489488" y="1951237"/>
            <a:ext cx="232800" cy="0"/>
          </a:xfrm>
          <a:prstGeom prst="straightConnector1">
            <a:avLst/>
          </a:prstGeom>
          <a:noFill/>
          <a:ln cap="flat" cmpd="sng" w="9525">
            <a:solidFill>
              <a:schemeClr val="dk2"/>
            </a:solidFill>
            <a:prstDash val="solid"/>
            <a:round/>
            <a:headEnd len="sm" w="sm" type="none"/>
            <a:tailEnd len="med" w="med" type="triangle"/>
          </a:ln>
        </p:spPr>
      </p:cxnSp>
      <p:cxnSp>
        <p:nvCxnSpPr>
          <p:cNvPr id="866" name="Google Shape;866;p25"/>
          <p:cNvCxnSpPr>
            <a:stCxn id="863" idx="3"/>
            <a:endCxn id="864" idx="1"/>
          </p:cNvCxnSpPr>
          <p:nvPr/>
        </p:nvCxnSpPr>
        <p:spPr>
          <a:xfrm>
            <a:off x="2025538" y="1951237"/>
            <a:ext cx="232800" cy="0"/>
          </a:xfrm>
          <a:prstGeom prst="straightConnector1">
            <a:avLst/>
          </a:prstGeom>
          <a:noFill/>
          <a:ln cap="flat" cmpd="sng" w="9525">
            <a:solidFill>
              <a:schemeClr val="dk2"/>
            </a:solidFill>
            <a:prstDash val="solid"/>
            <a:round/>
            <a:headEnd len="sm" w="sm" type="none"/>
            <a:tailEnd len="med" w="med" type="triangle"/>
          </a:ln>
        </p:spPr>
      </p:cxnSp>
      <p:sp>
        <p:nvSpPr>
          <p:cNvPr id="867" name="Google Shape;867;p25"/>
          <p:cNvSpPr txBox="1"/>
          <p:nvPr/>
        </p:nvSpPr>
        <p:spPr>
          <a:xfrm>
            <a:off x="1385549" y="847336"/>
            <a:ext cx="95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6D9EEB"/>
                </a:solidFill>
                <a:latin typeface="Roboto Condensed"/>
                <a:ea typeface="Roboto Condensed"/>
                <a:cs typeface="Roboto Condensed"/>
                <a:sym typeface="Roboto Condensed"/>
              </a:rPr>
              <a:t>Frozen ML</a:t>
            </a:r>
            <a:endParaRPr b="1" i="0" sz="1400" u="none" cap="none" strike="noStrike">
              <a:solidFill>
                <a:srgbClr val="6D9EEB"/>
              </a:solidFill>
              <a:latin typeface="Roboto Condensed"/>
              <a:ea typeface="Roboto Condensed"/>
              <a:cs typeface="Roboto Condensed"/>
              <a:sym typeface="Roboto Condensed"/>
            </a:endParaRPr>
          </a:p>
        </p:txBody>
      </p:sp>
      <p:sp>
        <p:nvSpPr>
          <p:cNvPr id="868" name="Google Shape;868;p25"/>
          <p:cNvSpPr txBox="1"/>
          <p:nvPr/>
        </p:nvSpPr>
        <p:spPr>
          <a:xfrm rot="-5400000">
            <a:off x="7430483" y="2676355"/>
            <a:ext cx="93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Prediction</a:t>
            </a:r>
            <a:endParaRPr b="1" i="0" sz="1400" u="none" cap="none" strike="noStrike">
              <a:solidFill>
                <a:srgbClr val="000000"/>
              </a:solidFill>
              <a:latin typeface="Roboto Condensed"/>
              <a:ea typeface="Roboto Condensed"/>
              <a:cs typeface="Roboto Condensed"/>
              <a:sym typeface="Roboto Condensed"/>
            </a:endParaRPr>
          </a:p>
        </p:txBody>
      </p:sp>
      <p:cxnSp>
        <p:nvCxnSpPr>
          <p:cNvPr id="869" name="Google Shape;869;p25"/>
          <p:cNvCxnSpPr/>
          <p:nvPr/>
        </p:nvCxnSpPr>
        <p:spPr>
          <a:xfrm>
            <a:off x="5986335" y="2924275"/>
            <a:ext cx="1744500" cy="0"/>
          </a:xfrm>
          <a:prstGeom prst="straightConnector1">
            <a:avLst/>
          </a:prstGeom>
          <a:noFill/>
          <a:ln cap="flat" cmpd="sng" w="9525">
            <a:solidFill>
              <a:schemeClr val="dk2"/>
            </a:solidFill>
            <a:prstDash val="solid"/>
            <a:round/>
            <a:headEnd len="sm" w="sm" type="none"/>
            <a:tailEnd len="med" w="med" type="triangle"/>
          </a:ln>
        </p:spPr>
      </p:cxnSp>
      <p:sp>
        <p:nvSpPr>
          <p:cNvPr id="870" name="Google Shape;870;p25"/>
          <p:cNvSpPr/>
          <p:nvPr/>
        </p:nvSpPr>
        <p:spPr>
          <a:xfrm>
            <a:off x="8295971" y="3735310"/>
            <a:ext cx="365100" cy="11790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25"/>
          <p:cNvSpPr txBox="1"/>
          <p:nvPr/>
        </p:nvSpPr>
        <p:spPr>
          <a:xfrm rot="-5400000">
            <a:off x="8158875" y="4124705"/>
            <a:ext cx="63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Label</a:t>
            </a:r>
            <a:endParaRPr b="1" i="0" sz="1400" u="none" cap="none" strike="noStrike">
              <a:solidFill>
                <a:srgbClr val="000000"/>
              </a:solidFill>
              <a:latin typeface="Roboto Condensed"/>
              <a:ea typeface="Roboto Condensed"/>
              <a:cs typeface="Roboto Condensed"/>
              <a:sym typeface="Roboto Condensed"/>
            </a:endParaRPr>
          </a:p>
        </p:txBody>
      </p:sp>
      <p:sp>
        <p:nvSpPr>
          <p:cNvPr id="872" name="Google Shape;872;p25"/>
          <p:cNvSpPr/>
          <p:nvPr/>
        </p:nvSpPr>
        <p:spPr>
          <a:xfrm>
            <a:off x="7777113" y="4006771"/>
            <a:ext cx="232800" cy="232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25"/>
          <p:cNvSpPr txBox="1"/>
          <p:nvPr/>
        </p:nvSpPr>
        <p:spPr>
          <a:xfrm>
            <a:off x="7058781" y="3735308"/>
            <a:ext cx="640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Condensed"/>
                <a:ea typeface="Roboto Condensed"/>
                <a:cs typeface="Roboto Condensed"/>
                <a:sym typeface="Roboto Condensed"/>
              </a:rPr>
              <a:t>Update</a:t>
            </a:r>
            <a:endParaRPr b="1" i="0" sz="1200" u="none" cap="none" strike="noStrike">
              <a:solidFill>
                <a:srgbClr val="000000"/>
              </a:solidFill>
              <a:latin typeface="Roboto Condensed"/>
              <a:ea typeface="Roboto Condensed"/>
              <a:cs typeface="Roboto Condensed"/>
              <a:sym typeface="Roboto Condensed"/>
            </a:endParaRPr>
          </a:p>
        </p:txBody>
      </p:sp>
      <p:cxnSp>
        <p:nvCxnSpPr>
          <p:cNvPr id="874" name="Google Shape;874;p25"/>
          <p:cNvCxnSpPr/>
          <p:nvPr/>
        </p:nvCxnSpPr>
        <p:spPr>
          <a:xfrm>
            <a:off x="-114775" y="1951350"/>
            <a:ext cx="1301100" cy="0"/>
          </a:xfrm>
          <a:prstGeom prst="straightConnector1">
            <a:avLst/>
          </a:prstGeom>
          <a:noFill/>
          <a:ln cap="flat" cmpd="sng" w="9525">
            <a:solidFill>
              <a:schemeClr val="dk2"/>
            </a:solidFill>
            <a:prstDash val="solid"/>
            <a:round/>
            <a:headEnd len="sm" w="sm" type="none"/>
            <a:tailEnd len="med" w="med" type="triangle"/>
          </a:ln>
        </p:spPr>
      </p:cxnSp>
      <p:sp>
        <p:nvSpPr>
          <p:cNvPr id="875" name="Google Shape;875;p25"/>
          <p:cNvSpPr txBox="1"/>
          <p:nvPr/>
        </p:nvSpPr>
        <p:spPr>
          <a:xfrm>
            <a:off x="170826" y="1330375"/>
            <a:ext cx="729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Data array</a:t>
            </a:r>
            <a:endParaRPr b="1" i="0" sz="1400" u="none" cap="none" strike="noStrike">
              <a:solidFill>
                <a:srgbClr val="000000"/>
              </a:solidFill>
              <a:latin typeface="Roboto Condensed"/>
              <a:ea typeface="Roboto Condensed"/>
              <a:cs typeface="Roboto Condensed"/>
              <a:sym typeface="Roboto Condensed"/>
            </a:endParaRPr>
          </a:p>
        </p:txBody>
      </p:sp>
      <p:pic>
        <p:nvPicPr>
          <p:cNvPr id="876" name="Google Shape;876;p25"/>
          <p:cNvPicPr preferRelativeResize="0"/>
          <p:nvPr/>
        </p:nvPicPr>
        <p:blipFill rotWithShape="1">
          <a:blip r:embed="rId3">
            <a:alphaModFix/>
          </a:blip>
          <a:srcRect b="0" l="0" r="0" t="0"/>
          <a:stretch/>
        </p:blipFill>
        <p:spPr>
          <a:xfrm>
            <a:off x="3588169" y="345633"/>
            <a:ext cx="2248156" cy="1179000"/>
          </a:xfrm>
          <a:prstGeom prst="rect">
            <a:avLst/>
          </a:prstGeom>
          <a:noFill/>
          <a:ln>
            <a:noFill/>
          </a:ln>
        </p:spPr>
      </p:pic>
      <p:pic>
        <p:nvPicPr>
          <p:cNvPr id="877" name="Google Shape;877;p25"/>
          <p:cNvPicPr preferRelativeResize="0"/>
          <p:nvPr/>
        </p:nvPicPr>
        <p:blipFill rotWithShape="1">
          <a:blip r:embed="rId4">
            <a:alphaModFix/>
          </a:blip>
          <a:srcRect b="0" l="0" r="0" t="0"/>
          <a:stretch/>
        </p:blipFill>
        <p:spPr>
          <a:xfrm>
            <a:off x="3585025" y="2334330"/>
            <a:ext cx="2394624" cy="1179000"/>
          </a:xfrm>
          <a:prstGeom prst="rect">
            <a:avLst/>
          </a:prstGeom>
          <a:noFill/>
          <a:ln>
            <a:noFill/>
          </a:ln>
        </p:spPr>
      </p:pic>
      <p:cxnSp>
        <p:nvCxnSpPr>
          <p:cNvPr id="878" name="Google Shape;878;p25"/>
          <p:cNvCxnSpPr/>
          <p:nvPr/>
        </p:nvCxnSpPr>
        <p:spPr>
          <a:xfrm>
            <a:off x="2789974" y="2021042"/>
            <a:ext cx="2468400" cy="0"/>
          </a:xfrm>
          <a:prstGeom prst="straightConnector1">
            <a:avLst/>
          </a:prstGeom>
          <a:noFill/>
          <a:ln cap="flat" cmpd="sng" w="9525">
            <a:solidFill>
              <a:schemeClr val="dk2"/>
            </a:solidFill>
            <a:prstDash val="solid"/>
            <a:round/>
            <a:headEnd len="sm" w="sm" type="none"/>
            <a:tailEnd len="sm" w="sm" type="none"/>
          </a:ln>
        </p:spPr>
      </p:cxnSp>
      <p:sp>
        <p:nvSpPr>
          <p:cNvPr id="879" name="Google Shape;879;p25"/>
          <p:cNvSpPr/>
          <p:nvPr/>
        </p:nvSpPr>
        <p:spPr>
          <a:xfrm>
            <a:off x="3394263" y="2179039"/>
            <a:ext cx="2581200" cy="1360200"/>
          </a:xfrm>
          <a:prstGeom prst="roundRect">
            <a:avLst>
              <a:gd fmla="val 16667" name="adj"/>
            </a:avLst>
          </a:prstGeom>
          <a:noFill/>
          <a:ln cap="flat" cmpd="sng" w="2857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80" name="Google Shape;880;p25"/>
          <p:cNvCxnSpPr/>
          <p:nvPr/>
        </p:nvCxnSpPr>
        <p:spPr>
          <a:xfrm>
            <a:off x="5258274" y="2027725"/>
            <a:ext cx="0" cy="333900"/>
          </a:xfrm>
          <a:prstGeom prst="straightConnector1">
            <a:avLst/>
          </a:prstGeom>
          <a:noFill/>
          <a:ln cap="flat" cmpd="sng" w="9525">
            <a:solidFill>
              <a:schemeClr val="dk2"/>
            </a:solidFill>
            <a:prstDash val="solid"/>
            <a:round/>
            <a:headEnd len="sm" w="sm" type="none"/>
            <a:tailEnd len="med" w="med" type="triangle"/>
          </a:ln>
        </p:spPr>
      </p:cxnSp>
      <p:sp>
        <p:nvSpPr>
          <p:cNvPr id="881" name="Google Shape;881;p25"/>
          <p:cNvSpPr/>
          <p:nvPr/>
        </p:nvSpPr>
        <p:spPr>
          <a:xfrm>
            <a:off x="3466508" y="228224"/>
            <a:ext cx="2581200" cy="1360200"/>
          </a:xfrm>
          <a:prstGeom prst="roundRect">
            <a:avLst>
              <a:gd fmla="val 16667" name="adj"/>
            </a:avLst>
          </a:prstGeom>
          <a:noFill/>
          <a:ln cap="flat" cmpd="sng" w="2857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25"/>
          <p:cNvSpPr txBox="1"/>
          <p:nvPr/>
        </p:nvSpPr>
        <p:spPr>
          <a:xfrm>
            <a:off x="3540105" y="209223"/>
            <a:ext cx="95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EA9999"/>
                </a:solidFill>
                <a:latin typeface="Roboto Condensed"/>
                <a:ea typeface="Roboto Condensed"/>
                <a:cs typeface="Roboto Condensed"/>
                <a:sym typeface="Roboto Condensed"/>
              </a:rPr>
              <a:t>CW</a:t>
            </a:r>
            <a:endParaRPr b="1" i="0" sz="1400" u="none" cap="none" strike="noStrike">
              <a:solidFill>
                <a:srgbClr val="EA9999"/>
              </a:solidFill>
              <a:latin typeface="Roboto Condensed"/>
              <a:ea typeface="Roboto Condensed"/>
              <a:cs typeface="Roboto Condensed"/>
              <a:sym typeface="Roboto Condensed"/>
            </a:endParaRPr>
          </a:p>
        </p:txBody>
      </p:sp>
      <p:sp>
        <p:nvSpPr>
          <p:cNvPr id="883" name="Google Shape;883;p25"/>
          <p:cNvSpPr txBox="1"/>
          <p:nvPr/>
        </p:nvSpPr>
        <p:spPr>
          <a:xfrm>
            <a:off x="3593826" y="2175025"/>
            <a:ext cx="60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9CB9C"/>
                </a:solidFill>
                <a:latin typeface="Roboto Condensed"/>
                <a:ea typeface="Roboto Condensed"/>
                <a:cs typeface="Roboto Condensed"/>
                <a:sym typeface="Roboto Condensed"/>
              </a:rPr>
              <a:t>TW</a:t>
            </a:r>
            <a:endParaRPr b="1" i="0" sz="1400" u="none" cap="none" strike="noStrike">
              <a:solidFill>
                <a:srgbClr val="F9CB9C"/>
              </a:solidFill>
              <a:latin typeface="Roboto Condensed"/>
              <a:ea typeface="Roboto Condensed"/>
              <a:cs typeface="Roboto Condensed"/>
              <a:sym typeface="Roboto Condensed"/>
            </a:endParaRPr>
          </a:p>
        </p:txBody>
      </p:sp>
      <p:cxnSp>
        <p:nvCxnSpPr>
          <p:cNvPr id="884" name="Google Shape;884;p25"/>
          <p:cNvCxnSpPr/>
          <p:nvPr/>
        </p:nvCxnSpPr>
        <p:spPr>
          <a:xfrm>
            <a:off x="-260825" y="4705800"/>
            <a:ext cx="8526900" cy="0"/>
          </a:xfrm>
          <a:prstGeom prst="straightConnector1">
            <a:avLst/>
          </a:prstGeom>
          <a:noFill/>
          <a:ln cap="flat" cmpd="sng" w="9525">
            <a:solidFill>
              <a:schemeClr val="dk2"/>
            </a:solidFill>
            <a:prstDash val="solid"/>
            <a:round/>
            <a:headEnd len="sm" w="sm" type="none"/>
            <a:tailEnd len="med" w="med" type="triangle"/>
          </a:ln>
        </p:spPr>
      </p:cxnSp>
      <p:sp>
        <p:nvSpPr>
          <p:cNvPr id="885" name="Google Shape;885;p25"/>
          <p:cNvSpPr txBox="1"/>
          <p:nvPr/>
        </p:nvSpPr>
        <p:spPr>
          <a:xfrm>
            <a:off x="121323" y="4365580"/>
            <a:ext cx="63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Label</a:t>
            </a:r>
            <a:endParaRPr b="1" i="0" sz="1400" u="none" cap="none" strike="noStrike">
              <a:solidFill>
                <a:srgbClr val="000000"/>
              </a:solidFill>
              <a:latin typeface="Roboto Condensed"/>
              <a:ea typeface="Roboto Condensed"/>
              <a:cs typeface="Roboto Condensed"/>
              <a:sym typeface="Roboto Condensed"/>
            </a:endParaRPr>
          </a:p>
        </p:txBody>
      </p:sp>
      <p:cxnSp>
        <p:nvCxnSpPr>
          <p:cNvPr id="886" name="Google Shape;886;p25"/>
          <p:cNvCxnSpPr>
            <a:stCxn id="861" idx="2"/>
            <a:endCxn id="872" idx="0"/>
          </p:cNvCxnSpPr>
          <p:nvPr/>
        </p:nvCxnSpPr>
        <p:spPr>
          <a:xfrm>
            <a:off x="7891941" y="3465968"/>
            <a:ext cx="1500" cy="540900"/>
          </a:xfrm>
          <a:prstGeom prst="straightConnector1">
            <a:avLst/>
          </a:prstGeom>
          <a:noFill/>
          <a:ln cap="flat" cmpd="sng" w="9525">
            <a:solidFill>
              <a:schemeClr val="dk2"/>
            </a:solidFill>
            <a:prstDash val="solid"/>
            <a:round/>
            <a:headEnd len="sm" w="sm" type="none"/>
            <a:tailEnd len="med" w="med" type="triangle"/>
          </a:ln>
        </p:spPr>
      </p:cxnSp>
      <p:cxnSp>
        <p:nvCxnSpPr>
          <p:cNvPr id="887" name="Google Shape;887;p25"/>
          <p:cNvCxnSpPr/>
          <p:nvPr/>
        </p:nvCxnSpPr>
        <p:spPr>
          <a:xfrm rot="10800000">
            <a:off x="8009925" y="4135575"/>
            <a:ext cx="271200" cy="0"/>
          </a:xfrm>
          <a:prstGeom prst="straightConnector1">
            <a:avLst/>
          </a:prstGeom>
          <a:noFill/>
          <a:ln cap="flat" cmpd="sng" w="9525">
            <a:solidFill>
              <a:schemeClr val="dk2"/>
            </a:solidFill>
            <a:prstDash val="solid"/>
            <a:round/>
            <a:headEnd len="sm" w="sm" type="none"/>
            <a:tailEnd len="med" w="med" type="triangle"/>
          </a:ln>
        </p:spPr>
      </p:cxnSp>
      <p:cxnSp>
        <p:nvCxnSpPr>
          <p:cNvPr id="888" name="Google Shape;888;p25"/>
          <p:cNvCxnSpPr>
            <a:stCxn id="872" idx="2"/>
          </p:cNvCxnSpPr>
          <p:nvPr/>
        </p:nvCxnSpPr>
        <p:spPr>
          <a:xfrm rot="10800000">
            <a:off x="4329813" y="4123171"/>
            <a:ext cx="3447300" cy="0"/>
          </a:xfrm>
          <a:prstGeom prst="straightConnector1">
            <a:avLst/>
          </a:prstGeom>
          <a:noFill/>
          <a:ln cap="flat" cmpd="sng" w="9525">
            <a:solidFill>
              <a:schemeClr val="dk2"/>
            </a:solidFill>
            <a:prstDash val="solid"/>
            <a:round/>
            <a:headEnd len="sm" w="sm" type="none"/>
            <a:tailEnd len="sm" w="sm" type="none"/>
          </a:ln>
        </p:spPr>
      </p:cxnSp>
      <p:cxnSp>
        <p:nvCxnSpPr>
          <p:cNvPr id="889" name="Google Shape;889;p25"/>
          <p:cNvCxnSpPr/>
          <p:nvPr/>
        </p:nvCxnSpPr>
        <p:spPr>
          <a:xfrm rot="10800000">
            <a:off x="5738184" y="3453500"/>
            <a:ext cx="0" cy="678000"/>
          </a:xfrm>
          <a:prstGeom prst="straightConnector1">
            <a:avLst/>
          </a:prstGeom>
          <a:noFill/>
          <a:ln cap="flat" cmpd="sng" w="9525">
            <a:solidFill>
              <a:schemeClr val="dk2"/>
            </a:solidFill>
            <a:prstDash val="solid"/>
            <a:round/>
            <a:headEnd len="sm" w="sm" type="none"/>
            <a:tailEnd len="med" w="med" type="triangle"/>
          </a:ln>
        </p:spPr>
      </p:cxnSp>
      <p:cxnSp>
        <p:nvCxnSpPr>
          <p:cNvPr id="890" name="Google Shape;890;p25"/>
          <p:cNvCxnSpPr/>
          <p:nvPr/>
        </p:nvCxnSpPr>
        <p:spPr>
          <a:xfrm rot="10800000">
            <a:off x="4337709" y="3453500"/>
            <a:ext cx="0" cy="678000"/>
          </a:xfrm>
          <a:prstGeom prst="straightConnector1">
            <a:avLst/>
          </a:prstGeom>
          <a:noFill/>
          <a:ln cap="flat" cmpd="sng" w="9525">
            <a:solidFill>
              <a:schemeClr val="dk2"/>
            </a:solidFill>
            <a:prstDash val="solid"/>
            <a:round/>
            <a:headEnd len="sm" w="sm" type="none"/>
            <a:tailEnd len="med" w="med" type="triangle"/>
          </a:ln>
        </p:spPr>
      </p:cxnSp>
      <p:cxnSp>
        <p:nvCxnSpPr>
          <p:cNvPr id="891" name="Google Shape;891;p25"/>
          <p:cNvCxnSpPr/>
          <p:nvPr/>
        </p:nvCxnSpPr>
        <p:spPr>
          <a:xfrm rot="10800000">
            <a:off x="5592125" y="1596409"/>
            <a:ext cx="0" cy="584100"/>
          </a:xfrm>
          <a:prstGeom prst="straightConnector1">
            <a:avLst/>
          </a:prstGeom>
          <a:noFill/>
          <a:ln cap="flat" cmpd="sng" w="19050">
            <a:solidFill>
              <a:schemeClr val="dk2"/>
            </a:solidFill>
            <a:prstDash val="solid"/>
            <a:round/>
            <a:headEnd len="sm" w="sm" type="none"/>
            <a:tailEnd len="med" w="med" type="triangle"/>
          </a:ln>
        </p:spPr>
      </p:cxnSp>
      <p:sp>
        <p:nvSpPr>
          <p:cNvPr id="892" name="Google Shape;892;p25"/>
          <p:cNvSpPr txBox="1"/>
          <p:nvPr/>
        </p:nvSpPr>
        <p:spPr>
          <a:xfrm>
            <a:off x="2641333" y="3609183"/>
            <a:ext cx="15561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F9CB9C"/>
                </a:solidFill>
                <a:latin typeface="Roboto Condensed"/>
                <a:ea typeface="Roboto Condensed"/>
                <a:cs typeface="Roboto Condensed"/>
                <a:sym typeface="Roboto Condensed"/>
              </a:rPr>
              <a:t>* init with zeros</a:t>
            </a:r>
            <a:endParaRPr b="1" i="0" sz="1300" u="none" cap="none" strike="noStrike">
              <a:solidFill>
                <a:srgbClr val="F9CB9C"/>
              </a:solidFill>
              <a:latin typeface="Roboto Condensed"/>
              <a:ea typeface="Roboto Condensed"/>
              <a:cs typeface="Roboto Condensed"/>
              <a:sym typeface="Roboto Condensed"/>
            </a:endParaRPr>
          </a:p>
        </p:txBody>
      </p:sp>
      <p:sp>
        <p:nvSpPr>
          <p:cNvPr id="893" name="Google Shape;893;p25"/>
          <p:cNvSpPr txBox="1"/>
          <p:nvPr/>
        </p:nvSpPr>
        <p:spPr>
          <a:xfrm>
            <a:off x="6047698" y="110625"/>
            <a:ext cx="23508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EA9999"/>
                </a:solidFill>
                <a:latin typeface="Roboto Condensed"/>
                <a:ea typeface="Roboto Condensed"/>
                <a:cs typeface="Roboto Condensed"/>
                <a:sym typeface="Roboto Condensed"/>
              </a:rPr>
              <a:t>*  init with pre trained weights</a:t>
            </a:r>
            <a:endParaRPr b="1" i="0" sz="1300" u="none" cap="none" strike="noStrike">
              <a:solidFill>
                <a:srgbClr val="EA9999"/>
              </a:solidFill>
              <a:latin typeface="Roboto Condensed"/>
              <a:ea typeface="Roboto Condensed"/>
              <a:cs typeface="Roboto Condensed"/>
              <a:sym typeface="Roboto Condensed"/>
            </a:endParaRPr>
          </a:p>
        </p:txBody>
      </p:sp>
      <p:sp>
        <p:nvSpPr>
          <p:cNvPr id="894" name="Google Shape;894;p25"/>
          <p:cNvSpPr txBox="1"/>
          <p:nvPr/>
        </p:nvSpPr>
        <p:spPr>
          <a:xfrm>
            <a:off x="5640125" y="1606693"/>
            <a:ext cx="1815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Condensed Light"/>
                <a:ea typeface="Roboto Condensed Light"/>
                <a:cs typeface="Roboto Condensed Light"/>
                <a:sym typeface="Roboto Condensed Light"/>
              </a:rPr>
              <a:t>When batch end</a:t>
            </a:r>
            <a:endParaRPr b="0" i="0" sz="12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Condensed"/>
                <a:ea typeface="Roboto Condensed"/>
                <a:cs typeface="Roboto Condensed"/>
                <a:sym typeface="Roboto Condensed"/>
              </a:rPr>
              <a:t>Update</a:t>
            </a:r>
            <a:endParaRPr b="1" i="0" sz="1200" u="none" cap="none" strike="noStrike">
              <a:solidFill>
                <a:srgbClr val="000000"/>
              </a:solidFill>
              <a:latin typeface="Roboto Condensed"/>
              <a:ea typeface="Roboto Condensed"/>
              <a:cs typeface="Roboto Condensed"/>
              <a:sym typeface="Roboto Condensed"/>
            </a:endParaRPr>
          </a:p>
        </p:txBody>
      </p:sp>
      <p:sp>
        <p:nvSpPr>
          <p:cNvPr id="895" name="Google Shape;895;p25"/>
          <p:cNvSpPr/>
          <p:nvPr/>
        </p:nvSpPr>
        <p:spPr>
          <a:xfrm>
            <a:off x="3081625" y="58125"/>
            <a:ext cx="5114700" cy="4490700"/>
          </a:xfrm>
          <a:prstGeom prst="roundRect">
            <a:avLst>
              <a:gd fmla="val 16667" name="adj"/>
            </a:avLst>
          </a:prstGeom>
          <a:noFill/>
          <a:ln cap="flat" cmpd="sng" w="38100">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5"/>
          <p:cNvSpPr txBox="1"/>
          <p:nvPr/>
        </p:nvSpPr>
        <p:spPr>
          <a:xfrm>
            <a:off x="4856225" y="4203954"/>
            <a:ext cx="147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9800"/>
                </a:solidFill>
                <a:latin typeface="Roboto Condensed"/>
                <a:ea typeface="Roboto Condensed"/>
                <a:cs typeface="Roboto Condensed"/>
                <a:sym typeface="Roboto Condensed"/>
              </a:rPr>
              <a:t>TinyOL system</a:t>
            </a:r>
            <a:endParaRPr b="1" i="0" sz="1400" u="none" cap="none" strike="noStrike">
              <a:solidFill>
                <a:srgbClr val="FF9800"/>
              </a:solidFill>
              <a:latin typeface="Roboto Condensed"/>
              <a:ea typeface="Roboto Condensed"/>
              <a:cs typeface="Roboto Condensed"/>
              <a:sym typeface="Roboto Condensed"/>
            </a:endParaRPr>
          </a:p>
        </p:txBody>
      </p:sp>
      <p:sp>
        <p:nvSpPr>
          <p:cNvPr id="897" name="Google Shape;897;p25"/>
          <p:cNvSpPr txBox="1"/>
          <p:nvPr/>
        </p:nvSpPr>
        <p:spPr>
          <a:xfrm>
            <a:off x="246225" y="102975"/>
            <a:ext cx="1969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9800"/>
                </a:solidFill>
                <a:latin typeface="Roboto Condensed"/>
                <a:ea typeface="Roboto Condensed"/>
                <a:cs typeface="Roboto Condensed"/>
                <a:sym typeface="Roboto Condensed"/>
              </a:rPr>
              <a:t>TRAINING PHASE</a:t>
            </a:r>
            <a:endParaRPr b="1" i="0" sz="1400" u="none" cap="none" strike="noStrike">
              <a:solidFill>
                <a:srgbClr val="FF9800"/>
              </a:solidFill>
              <a:latin typeface="Roboto Condensed"/>
              <a:ea typeface="Roboto Condensed"/>
              <a:cs typeface="Roboto Condensed"/>
              <a:sym typeface="Roboto Condensed"/>
            </a:endParaRPr>
          </a:p>
        </p:txBody>
      </p:sp>
      <p:sp>
        <p:nvSpPr>
          <p:cNvPr id="898" name="Google Shape;898;p25"/>
          <p:cNvSpPr txBox="1"/>
          <p:nvPr/>
        </p:nvSpPr>
        <p:spPr>
          <a:xfrm>
            <a:off x="271452" y="102975"/>
            <a:ext cx="224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9800"/>
                </a:solidFill>
                <a:latin typeface="Roboto Condensed"/>
                <a:ea typeface="Roboto Condensed"/>
                <a:cs typeface="Roboto Condensed"/>
                <a:sym typeface="Roboto Condensed"/>
              </a:rPr>
              <a:t>INFERENCE PHASE</a:t>
            </a:r>
            <a:endParaRPr b="1" i="0" sz="1400" u="none" cap="none" strike="noStrike">
              <a:solidFill>
                <a:srgbClr val="FF9800"/>
              </a:solidFill>
              <a:latin typeface="Roboto Condensed"/>
              <a:ea typeface="Roboto Condensed"/>
              <a:cs typeface="Roboto Condensed"/>
              <a:sym typeface="Roboto Condensed"/>
            </a:endParaRPr>
          </a:p>
        </p:txBody>
      </p:sp>
      <p:cxnSp>
        <p:nvCxnSpPr>
          <p:cNvPr id="899" name="Google Shape;899;p25"/>
          <p:cNvCxnSpPr/>
          <p:nvPr/>
        </p:nvCxnSpPr>
        <p:spPr>
          <a:xfrm rot="10800000">
            <a:off x="5254100" y="1450425"/>
            <a:ext cx="0" cy="573600"/>
          </a:xfrm>
          <a:prstGeom prst="straightConnector1">
            <a:avLst/>
          </a:prstGeom>
          <a:noFill/>
          <a:ln cap="flat" cmpd="sng" w="9525">
            <a:solidFill>
              <a:schemeClr val="dk2"/>
            </a:solidFill>
            <a:prstDash val="solid"/>
            <a:round/>
            <a:headEnd len="sm" w="sm" type="none"/>
            <a:tailEnd len="med" w="med" type="triangle"/>
          </a:ln>
        </p:spPr>
      </p:cxnSp>
      <p:sp>
        <p:nvSpPr>
          <p:cNvPr id="900" name="Google Shape;900;p25"/>
          <p:cNvSpPr/>
          <p:nvPr/>
        </p:nvSpPr>
        <p:spPr>
          <a:xfrm>
            <a:off x="8547591" y="262368"/>
            <a:ext cx="365100" cy="11790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25"/>
          <p:cNvSpPr txBox="1"/>
          <p:nvPr/>
        </p:nvSpPr>
        <p:spPr>
          <a:xfrm rot="-5400000">
            <a:off x="8268683" y="651755"/>
            <a:ext cx="93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Prediction</a:t>
            </a:r>
            <a:endParaRPr b="1" i="0" sz="1400" u="none" cap="none" strike="noStrike">
              <a:solidFill>
                <a:srgbClr val="000000"/>
              </a:solidFill>
              <a:latin typeface="Roboto Condensed"/>
              <a:ea typeface="Roboto Condensed"/>
              <a:cs typeface="Roboto Condensed"/>
              <a:sym typeface="Roboto Condensed"/>
            </a:endParaRPr>
          </a:p>
        </p:txBody>
      </p:sp>
      <p:cxnSp>
        <p:nvCxnSpPr>
          <p:cNvPr id="902" name="Google Shape;902;p25"/>
          <p:cNvCxnSpPr/>
          <p:nvPr/>
        </p:nvCxnSpPr>
        <p:spPr>
          <a:xfrm>
            <a:off x="6078300" y="899675"/>
            <a:ext cx="2446200" cy="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1000"/>
                                        <p:tgtEl>
                                          <p:spTgt spid="871"/>
                                        </p:tgtEl>
                                      </p:cBhvr>
                                    </p:animEffect>
                                  </p:childTnLst>
                                </p:cTn>
                              </p:par>
                              <p:par>
                                <p:cTn fill="hold" nodeType="with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1000"/>
                                        <p:tgtEl>
                                          <p:spTgt spid="874"/>
                                        </p:tgtEl>
                                      </p:cBhvr>
                                    </p:animEffect>
                                  </p:childTnLst>
                                </p:cTn>
                              </p:par>
                              <p:par>
                                <p:cTn fill="hold" nodeType="with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1000"/>
                                        <p:tgtEl>
                                          <p:spTgt spid="875"/>
                                        </p:tgtEl>
                                      </p:cBhvr>
                                    </p:animEffect>
                                  </p:childTnLst>
                                </p:cTn>
                              </p:par>
                              <p:par>
                                <p:cTn fill="hold" nodeType="with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par>
                                <p:cTn fill="hold" nodeType="with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1000"/>
                                        <p:tgtEl>
                                          <p:spTgt spid="885"/>
                                        </p:tgtEl>
                                      </p:cBhvr>
                                    </p:animEffect>
                                  </p:childTnLst>
                                </p:cTn>
                              </p:par>
                              <p:par>
                                <p:cTn fill="hold" nodeType="with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1000"/>
                                        <p:tgtEl>
                                          <p:spTgt spid="8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000"/>
                                        <p:tgtEl>
                                          <p:spTgt spid="860"/>
                                        </p:tgtEl>
                                      </p:cBhvr>
                                    </p:animEffect>
                                  </p:childTnLst>
                                </p:cTn>
                              </p:par>
                              <p:par>
                                <p:cTn fill="hold" nodeType="with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1000"/>
                                        <p:tgtEl>
                                          <p:spTgt spid="862"/>
                                        </p:tgtEl>
                                      </p:cBhvr>
                                    </p:animEffect>
                                  </p:childTnLst>
                                </p:cTn>
                              </p:par>
                              <p:par>
                                <p:cTn fill="hold" nodeType="withEffect" presetClass="entr" presetID="10" presetSubtype="0">
                                  <p:stCondLst>
                                    <p:cond delay="0"/>
                                  </p:stCondLst>
                                  <p:childTnLst>
                                    <p:set>
                                      <p:cBhvr>
                                        <p:cTn dur="1" fill="hold">
                                          <p:stCondLst>
                                            <p:cond delay="0"/>
                                          </p:stCondLst>
                                        </p:cTn>
                                        <p:tgtEl>
                                          <p:spTgt spid="863"/>
                                        </p:tgtEl>
                                        <p:attrNameLst>
                                          <p:attrName>style.visibility</p:attrName>
                                        </p:attrNameLst>
                                      </p:cBhvr>
                                      <p:to>
                                        <p:strVal val="visible"/>
                                      </p:to>
                                    </p:set>
                                    <p:animEffect filter="fade" transition="in">
                                      <p:cBhvr>
                                        <p:cTn dur="1000"/>
                                        <p:tgtEl>
                                          <p:spTgt spid="863"/>
                                        </p:tgtEl>
                                      </p:cBhvr>
                                    </p:animEffect>
                                  </p:childTnLst>
                                </p:cTn>
                              </p:par>
                              <p:par>
                                <p:cTn fill="hold" nodeType="with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1000"/>
                                        <p:tgtEl>
                                          <p:spTgt spid="864"/>
                                        </p:tgtEl>
                                      </p:cBhvr>
                                    </p:animEffect>
                                  </p:childTnLst>
                                </p:cTn>
                              </p:par>
                              <p:par>
                                <p:cTn fill="hold" nodeType="with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1000"/>
                                        <p:tgtEl>
                                          <p:spTgt spid="865"/>
                                        </p:tgtEl>
                                      </p:cBhvr>
                                    </p:animEffect>
                                  </p:childTnLst>
                                </p:cTn>
                              </p:par>
                              <p:par>
                                <p:cTn fill="hold" nodeType="with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1000"/>
                                        <p:tgtEl>
                                          <p:spTgt spid="866"/>
                                        </p:tgtEl>
                                      </p:cBhvr>
                                    </p:animEffect>
                                  </p:childTnLst>
                                </p:cTn>
                              </p:par>
                              <p:par>
                                <p:cTn fill="hold" nodeType="with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1000"/>
                                        <p:tgtEl>
                                          <p:spTgt spid="8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1000"/>
                                        <p:tgtEl>
                                          <p:spTgt spid="878"/>
                                        </p:tgtEl>
                                      </p:cBhvr>
                                    </p:animEffect>
                                  </p:childTnLst>
                                </p:cTn>
                              </p:par>
                              <p:par>
                                <p:cTn fill="hold" nodeType="with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1000"/>
                                        <p:tgtEl>
                                          <p:spTgt spid="879"/>
                                        </p:tgtEl>
                                      </p:cBhvr>
                                    </p:animEffect>
                                  </p:childTnLst>
                                </p:cTn>
                              </p:par>
                              <p:par>
                                <p:cTn fill="hold" nodeType="with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1000"/>
                                        <p:tgtEl>
                                          <p:spTgt spid="880"/>
                                        </p:tgtEl>
                                      </p:cBhvr>
                                    </p:animEffect>
                                  </p:childTnLst>
                                </p:cTn>
                              </p:par>
                              <p:par>
                                <p:cTn fill="hold" nodeType="with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000"/>
                                        <p:tgtEl>
                                          <p:spTgt spid="881"/>
                                        </p:tgtEl>
                                      </p:cBhvr>
                                    </p:animEffect>
                                  </p:childTnLst>
                                </p:cTn>
                              </p:par>
                              <p:par>
                                <p:cTn fill="hold" nodeType="with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1000"/>
                                        <p:tgtEl>
                                          <p:spTgt spid="883"/>
                                        </p:tgtEl>
                                      </p:cBhvr>
                                    </p:animEffect>
                                  </p:childTnLst>
                                </p:cTn>
                              </p:par>
                              <p:par>
                                <p:cTn fill="hold" nodeType="with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000"/>
                                        <p:tgtEl>
                                          <p:spTgt spid="892"/>
                                        </p:tgtEl>
                                      </p:cBhvr>
                                    </p:animEffect>
                                  </p:childTnLst>
                                </p:cTn>
                              </p:par>
                              <p:par>
                                <p:cTn fill="hold" nodeType="withEffect" presetClass="entr" presetID="10" presetSubtype="0">
                                  <p:stCondLst>
                                    <p:cond delay="0"/>
                                  </p:stCondLst>
                                  <p:childTnLst>
                                    <p:set>
                                      <p:cBhvr>
                                        <p:cTn dur="1" fill="hold">
                                          <p:stCondLst>
                                            <p:cond delay="0"/>
                                          </p:stCondLst>
                                        </p:cTn>
                                        <p:tgtEl>
                                          <p:spTgt spid="877"/>
                                        </p:tgtEl>
                                        <p:attrNameLst>
                                          <p:attrName>style.visibility</p:attrName>
                                        </p:attrNameLst>
                                      </p:cBhvr>
                                      <p:to>
                                        <p:strVal val="visible"/>
                                      </p:to>
                                    </p:set>
                                    <p:animEffect filter="fade" transition="in">
                                      <p:cBhvr>
                                        <p:cTn dur="1000"/>
                                        <p:tgtEl>
                                          <p:spTgt spid="877"/>
                                        </p:tgtEl>
                                      </p:cBhvr>
                                    </p:animEffect>
                                  </p:childTnLst>
                                </p:cTn>
                              </p:par>
                              <p:par>
                                <p:cTn fill="hold" nodeType="withEffect" presetClass="entr" presetID="10" presetSubtype="0">
                                  <p:stCondLst>
                                    <p:cond delay="0"/>
                                  </p:stCondLst>
                                  <p:childTnLst>
                                    <p:set>
                                      <p:cBhvr>
                                        <p:cTn dur="1" fill="hold">
                                          <p:stCondLst>
                                            <p:cond delay="0"/>
                                          </p:stCondLst>
                                        </p:cTn>
                                        <p:tgtEl>
                                          <p:spTgt spid="876"/>
                                        </p:tgtEl>
                                        <p:attrNameLst>
                                          <p:attrName>style.visibility</p:attrName>
                                        </p:attrNameLst>
                                      </p:cBhvr>
                                      <p:to>
                                        <p:strVal val="visible"/>
                                      </p:to>
                                    </p:set>
                                    <p:animEffect filter="fade" transition="in">
                                      <p:cBhvr>
                                        <p:cTn dur="1000"/>
                                        <p:tgtEl>
                                          <p:spTgt spid="876"/>
                                        </p:tgtEl>
                                      </p:cBhvr>
                                    </p:animEffect>
                                  </p:childTnLst>
                                </p:cTn>
                              </p:par>
                              <p:par>
                                <p:cTn fill="hold" nodeType="with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1000"/>
                                        <p:tgtEl>
                                          <p:spTgt spid="893"/>
                                        </p:tgtEl>
                                      </p:cBhvr>
                                    </p:animEffect>
                                  </p:childTnLst>
                                </p:cTn>
                              </p:par>
                              <p:par>
                                <p:cTn fill="hold" nodeType="with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1000"/>
                                        <p:tgtEl>
                                          <p:spTgt spid="8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1000"/>
                                        <p:tgtEl>
                                          <p:spTgt spid="868"/>
                                        </p:tgtEl>
                                      </p:cBhvr>
                                    </p:animEffect>
                                  </p:childTnLst>
                                </p:cTn>
                              </p:par>
                              <p:par>
                                <p:cTn fill="hold" nodeType="withEffect" presetClass="exit" presetID="10" presetSubtype="0">
                                  <p:stCondLst>
                                    <p:cond delay="0"/>
                                  </p:stCondLst>
                                  <p:childTnLst>
                                    <p:animEffect filter="fade" transition="out">
                                      <p:cBhvr>
                                        <p:cTn dur="1000"/>
                                        <p:tgtEl>
                                          <p:spTgt spid="892"/>
                                        </p:tgtEl>
                                      </p:cBhvr>
                                    </p:animEffect>
                                    <p:set>
                                      <p:cBhvr>
                                        <p:cTn dur="1" fill="hold">
                                          <p:stCondLst>
                                            <p:cond delay="1000"/>
                                          </p:stCondLst>
                                        </p:cTn>
                                        <p:tgtEl>
                                          <p:spTgt spid="89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93"/>
                                        </p:tgtEl>
                                      </p:cBhvr>
                                    </p:animEffect>
                                    <p:set>
                                      <p:cBhvr>
                                        <p:cTn dur="1" fill="hold">
                                          <p:stCondLst>
                                            <p:cond delay="1000"/>
                                          </p:stCondLst>
                                        </p:cTn>
                                        <p:tgtEl>
                                          <p:spTgt spid="89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1000"/>
                                        <p:tgtEl>
                                          <p:spTgt spid="869"/>
                                        </p:tgtEl>
                                      </p:cBhvr>
                                    </p:animEffect>
                                  </p:childTnLst>
                                </p:cTn>
                              </p:par>
                              <p:par>
                                <p:cTn fill="hold" nodeType="with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1000"/>
                                        <p:tgtEl>
                                          <p:spTgt spid="8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1000"/>
                                        <p:tgtEl>
                                          <p:spTgt spid="872"/>
                                        </p:tgtEl>
                                      </p:cBhvr>
                                    </p:animEffect>
                                  </p:childTnLst>
                                </p:cTn>
                              </p:par>
                              <p:par>
                                <p:cTn fill="hold" nodeType="with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1000"/>
                                        <p:tgtEl>
                                          <p:spTgt spid="886"/>
                                        </p:tgtEl>
                                      </p:cBhvr>
                                    </p:animEffect>
                                  </p:childTnLst>
                                </p:cTn>
                              </p:par>
                              <p:par>
                                <p:cTn fill="hold" nodeType="withEffect" presetClass="entr" presetID="10" presetSubtype="0">
                                  <p:stCondLst>
                                    <p:cond delay="0"/>
                                  </p:stCondLst>
                                  <p:childTnLst>
                                    <p:set>
                                      <p:cBhvr>
                                        <p:cTn dur="1" fill="hold">
                                          <p:stCondLst>
                                            <p:cond delay="0"/>
                                          </p:stCondLst>
                                        </p:cTn>
                                        <p:tgtEl>
                                          <p:spTgt spid="887"/>
                                        </p:tgtEl>
                                        <p:attrNameLst>
                                          <p:attrName>style.visibility</p:attrName>
                                        </p:attrNameLst>
                                      </p:cBhvr>
                                      <p:to>
                                        <p:strVal val="visible"/>
                                      </p:to>
                                    </p:set>
                                    <p:animEffect filter="fade" transition="in">
                                      <p:cBhvr>
                                        <p:cTn dur="1000"/>
                                        <p:tgtEl>
                                          <p:spTgt spid="887"/>
                                        </p:tgtEl>
                                      </p:cBhvr>
                                    </p:animEffect>
                                  </p:childTnLst>
                                </p:cTn>
                              </p:par>
                              <p:par>
                                <p:cTn fill="hold" nodeType="with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1000"/>
                                        <p:tgtEl>
                                          <p:spTgt spid="8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1000"/>
                                        <p:tgtEl>
                                          <p:spTgt spid="888"/>
                                        </p:tgtEl>
                                      </p:cBhvr>
                                    </p:animEffect>
                                  </p:childTnLst>
                                </p:cTn>
                              </p:par>
                              <p:par>
                                <p:cTn fill="hold" nodeType="with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1000"/>
                                        <p:tgtEl>
                                          <p:spTgt spid="889"/>
                                        </p:tgtEl>
                                      </p:cBhvr>
                                    </p:animEffect>
                                  </p:childTnLst>
                                </p:cTn>
                              </p:par>
                              <p:par>
                                <p:cTn fill="hold" nodeType="with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000"/>
                                        <p:tgtEl>
                                          <p:spTgt spid="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0"/>
                                        <p:tgtEl>
                                          <p:spTgt spid="891"/>
                                        </p:tgtEl>
                                      </p:cBhvr>
                                    </p:animEffect>
                                  </p:childTnLst>
                                </p:cTn>
                              </p:par>
                              <p:par>
                                <p:cTn fill="hold" nodeType="with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1000"/>
                                        <p:tgtEl>
                                          <p:spTgt spid="8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1000"/>
                                        <p:tgtEl>
                                          <p:spTgt spid="896"/>
                                        </p:tgtEl>
                                      </p:cBhvr>
                                    </p:animEffect>
                                  </p:childTnLst>
                                </p:cTn>
                              </p:par>
                              <p:par>
                                <p:cTn fill="hold" nodeType="with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1000"/>
                                        <p:tgtEl>
                                          <p:spTgt spid="8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97"/>
                                        </p:tgtEl>
                                      </p:cBhvr>
                                    </p:animEffect>
                                    <p:set>
                                      <p:cBhvr>
                                        <p:cTn dur="1" fill="hold">
                                          <p:stCondLst>
                                            <p:cond delay="1000"/>
                                          </p:stCondLst>
                                        </p:cTn>
                                        <p:tgtEl>
                                          <p:spTgt spid="89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000"/>
                                        <p:tgtEl>
                                          <p:spTgt spid="898"/>
                                        </p:tgtEl>
                                      </p:cBhvr>
                                    </p:animEffect>
                                  </p:childTnLst>
                                </p:cTn>
                              </p:par>
                              <p:par>
                                <p:cTn fill="hold" nodeType="with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par>
                                <p:cTn fill="hold" nodeType="with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par>
                                <p:cTn fill="hold" nodeType="with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200"/>
                                        <p:tgtEl>
                                          <p:spTgt spid="902"/>
                                        </p:tgtEl>
                                      </p:cBhvr>
                                    </p:animEffect>
                                  </p:childTnLst>
                                </p:cTn>
                              </p:par>
                              <p:par>
                                <p:cTn fill="hold" nodeType="with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par>
                                <p:cTn fill="hold" nodeType="withEffect" presetClass="exit" presetID="10" presetSubtype="0">
                                  <p:stCondLst>
                                    <p:cond delay="0"/>
                                  </p:stCondLst>
                                  <p:childTnLst>
                                    <p:animEffect filter="fade" transition="out">
                                      <p:cBhvr>
                                        <p:cTn dur="1000"/>
                                        <p:tgtEl>
                                          <p:spTgt spid="891"/>
                                        </p:tgtEl>
                                      </p:cBhvr>
                                    </p:animEffect>
                                    <p:set>
                                      <p:cBhvr>
                                        <p:cTn dur="1" fill="hold">
                                          <p:stCondLst>
                                            <p:cond delay="1000"/>
                                          </p:stCondLst>
                                        </p:cTn>
                                        <p:tgtEl>
                                          <p:spTgt spid="89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94"/>
                                        </p:tgtEl>
                                      </p:cBhvr>
                                    </p:animEffect>
                                    <p:set>
                                      <p:cBhvr>
                                        <p:cTn dur="1" fill="hold">
                                          <p:stCondLst>
                                            <p:cond delay="1000"/>
                                          </p:stCondLst>
                                        </p:cTn>
                                        <p:tgtEl>
                                          <p:spTgt spid="89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80"/>
                                        </p:tgtEl>
                                      </p:cBhvr>
                                    </p:animEffect>
                                    <p:set>
                                      <p:cBhvr>
                                        <p:cTn dur="1" fill="hold">
                                          <p:stCondLst>
                                            <p:cond delay="1000"/>
                                          </p:stCondLst>
                                        </p:cTn>
                                        <p:tgtEl>
                                          <p:spTgt spid="88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26"/>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COMPARISON DATA - ORDER vs MIXED</a:t>
            </a:r>
            <a:endParaRPr/>
          </a:p>
        </p:txBody>
      </p:sp>
      <p:pic>
        <p:nvPicPr>
          <p:cNvPr id="908" name="Google Shape;908;p26"/>
          <p:cNvPicPr preferRelativeResize="0"/>
          <p:nvPr/>
        </p:nvPicPr>
        <p:blipFill rotWithShape="1">
          <a:blip r:embed="rId3">
            <a:alphaModFix/>
          </a:blip>
          <a:srcRect b="0" l="0" r="0" t="0"/>
          <a:stretch/>
        </p:blipFill>
        <p:spPr>
          <a:xfrm>
            <a:off x="-3175" y="1419825"/>
            <a:ext cx="4218999" cy="2863700"/>
          </a:xfrm>
          <a:prstGeom prst="rect">
            <a:avLst/>
          </a:prstGeom>
          <a:noFill/>
          <a:ln>
            <a:noFill/>
          </a:ln>
        </p:spPr>
      </p:pic>
      <p:pic>
        <p:nvPicPr>
          <p:cNvPr id="909" name="Google Shape;909;p26"/>
          <p:cNvPicPr preferRelativeResize="0"/>
          <p:nvPr/>
        </p:nvPicPr>
        <p:blipFill rotWithShape="1">
          <a:blip r:embed="rId4">
            <a:alphaModFix/>
          </a:blip>
          <a:srcRect b="0" l="0" r="0" t="0"/>
          <a:stretch/>
        </p:blipFill>
        <p:spPr>
          <a:xfrm>
            <a:off x="4379775" y="1477898"/>
            <a:ext cx="4219000" cy="2753076"/>
          </a:xfrm>
          <a:prstGeom prst="rect">
            <a:avLst/>
          </a:prstGeom>
          <a:noFill/>
          <a:ln>
            <a:noFill/>
          </a:ln>
        </p:spPr>
      </p:pic>
      <p:sp>
        <p:nvSpPr>
          <p:cNvPr id="910" name="Google Shape;910;p26"/>
          <p:cNvSpPr txBox="1"/>
          <p:nvPr/>
        </p:nvSpPr>
        <p:spPr>
          <a:xfrm>
            <a:off x="135625" y="4307200"/>
            <a:ext cx="34326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9800"/>
                </a:solidFill>
                <a:latin typeface="Roboto Condensed"/>
                <a:ea typeface="Roboto Condensed"/>
                <a:cs typeface="Roboto Condensed"/>
                <a:sym typeface="Roboto Condensed"/>
              </a:rPr>
              <a:t>ORDER OF DATA</a:t>
            </a:r>
            <a:r>
              <a:rPr b="0" i="0" lang="en" sz="1400" u="none" cap="none" strike="noStrike">
                <a:solidFill>
                  <a:srgbClr val="000000"/>
                </a:solidFill>
                <a:latin typeface="Roboto Condensed Light"/>
                <a:ea typeface="Roboto Condensed Light"/>
                <a:cs typeface="Roboto Condensed Light"/>
                <a:sym typeface="Roboto Condensed Light"/>
              </a:rPr>
              <a:t> VOWELS, B, R, M</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9800"/>
                </a:solidFill>
                <a:latin typeface="Roboto Condensed"/>
                <a:ea typeface="Roboto Condensed"/>
                <a:cs typeface="Roboto Condensed"/>
                <a:sym typeface="Roboto Condensed"/>
              </a:rPr>
              <a:t>RESULT</a:t>
            </a:r>
            <a:r>
              <a:rPr b="0" i="0" lang="en" sz="1400" u="none" cap="none" strike="noStrike">
                <a:solidFill>
                  <a:srgbClr val="000000"/>
                </a:solidFill>
                <a:latin typeface="Roboto Condensed Light"/>
                <a:ea typeface="Roboto Condensed Light"/>
                <a:cs typeface="Roboto Condensed Light"/>
                <a:sym typeface="Roboto Condensed Light"/>
              </a:rPr>
              <a:t> forgets almost everything, learns M</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911" name="Google Shape;911;p26"/>
          <p:cNvSpPr txBox="1"/>
          <p:nvPr/>
        </p:nvSpPr>
        <p:spPr>
          <a:xfrm>
            <a:off x="4500875" y="4254195"/>
            <a:ext cx="29631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9800"/>
                </a:solidFill>
                <a:latin typeface="Roboto Condensed"/>
                <a:ea typeface="Roboto Condensed"/>
                <a:cs typeface="Roboto Condensed"/>
                <a:sym typeface="Roboto Condensed"/>
              </a:rPr>
              <a:t>ORDER OF DATA</a:t>
            </a:r>
            <a:r>
              <a:rPr b="0" i="0" lang="en" sz="1400" u="none" cap="none" strike="noStrike">
                <a:solidFill>
                  <a:srgbClr val="000000"/>
                </a:solidFill>
                <a:latin typeface="Roboto Condensed Light"/>
                <a:ea typeface="Roboto Condensed Light"/>
                <a:cs typeface="Roboto Condensed Light"/>
                <a:sym typeface="Roboto Condensed Light"/>
              </a:rPr>
              <a:t> B, R, M</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9800"/>
                </a:solidFill>
                <a:latin typeface="Roboto Condensed"/>
                <a:ea typeface="Roboto Condensed"/>
                <a:cs typeface="Roboto Condensed"/>
                <a:sym typeface="Roboto Condensed"/>
              </a:rPr>
              <a:t>RESULT</a:t>
            </a:r>
            <a:r>
              <a:rPr b="0" i="0" lang="en" sz="1400" u="none" cap="none" strike="noStrike">
                <a:solidFill>
                  <a:srgbClr val="000000"/>
                </a:solidFill>
                <a:latin typeface="Roboto Condensed Light"/>
                <a:ea typeface="Roboto Condensed Light"/>
                <a:cs typeface="Roboto Condensed Light"/>
                <a:sym typeface="Roboto Condensed Light"/>
              </a:rPr>
              <a:t> forgets everything, learns M</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p:txBody>
      </p:sp>
      <p:grpSp>
        <p:nvGrpSpPr>
          <p:cNvPr id="912" name="Google Shape;912;p26"/>
          <p:cNvGrpSpPr/>
          <p:nvPr/>
        </p:nvGrpSpPr>
        <p:grpSpPr>
          <a:xfrm>
            <a:off x="197706" y="554294"/>
            <a:ext cx="573919" cy="416521"/>
            <a:chOff x="3932350" y="3714775"/>
            <a:chExt cx="439650" cy="319075"/>
          </a:xfrm>
        </p:grpSpPr>
        <p:sp>
          <p:nvSpPr>
            <p:cNvPr id="913" name="Google Shape;913;p26"/>
            <p:cNvSpPr/>
            <p:nvPr/>
          </p:nvSpPr>
          <p:spPr>
            <a:xfrm>
              <a:off x="3932350" y="3714775"/>
              <a:ext cx="439650" cy="319075"/>
            </a:xfrm>
            <a:custGeom>
              <a:rect b="b" l="l" r="r" t="t"/>
              <a:pathLst>
                <a:path extrusionOk="0" fill="none" h="12763" w="17586">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26"/>
            <p:cNvSpPr/>
            <p:nvPr/>
          </p:nvSpPr>
          <p:spPr>
            <a:xfrm>
              <a:off x="3970100" y="3862750"/>
              <a:ext cx="77350" cy="132750"/>
            </a:xfrm>
            <a:custGeom>
              <a:rect b="b" l="l" r="r" t="t"/>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26"/>
            <p:cNvSpPr/>
            <p:nvPr/>
          </p:nvSpPr>
          <p:spPr>
            <a:xfrm>
              <a:off x="4278800" y="3862750"/>
              <a:ext cx="77350" cy="132750"/>
            </a:xfrm>
            <a:custGeom>
              <a:rect b="b" l="l" r="r" t="t"/>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26"/>
            <p:cNvSpPr/>
            <p:nvPr/>
          </p:nvSpPr>
          <p:spPr>
            <a:xfrm>
              <a:off x="4073000" y="3716600"/>
              <a:ext cx="77350" cy="278900"/>
            </a:xfrm>
            <a:custGeom>
              <a:rect b="b" l="l" r="r" t="t"/>
              <a:pathLst>
                <a:path extrusionOk="0" fill="none" h="11156" w="3094">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26"/>
            <p:cNvSpPr/>
            <p:nvPr/>
          </p:nvSpPr>
          <p:spPr>
            <a:xfrm>
              <a:off x="4175900" y="3787250"/>
              <a:ext cx="77350" cy="208250"/>
            </a:xfrm>
            <a:custGeom>
              <a:rect b="b" l="l" r="r" t="t"/>
              <a:pathLst>
                <a:path extrusionOk="0" fill="none" h="8330" w="3094">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8" name="Google Shape;918;p2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919" name="Google Shape;919;p26"/>
          <p:cNvSpPr txBox="1"/>
          <p:nvPr>
            <p:ph idx="1" type="body"/>
          </p:nvPr>
        </p:nvSpPr>
        <p:spPr>
          <a:xfrm>
            <a:off x="339675" y="1601525"/>
            <a:ext cx="8366700" cy="117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1600">
                <a:solidFill>
                  <a:srgbClr val="000000"/>
                </a:solidFill>
              </a:rPr>
              <a:t>Does the </a:t>
            </a:r>
            <a:r>
              <a:rPr b="1" lang="en" sz="1600">
                <a:solidFill>
                  <a:srgbClr val="FF9800"/>
                </a:solidFill>
                <a:latin typeface="Roboto Condensed"/>
                <a:ea typeface="Roboto Condensed"/>
                <a:cs typeface="Roboto Condensed"/>
                <a:sym typeface="Roboto Condensed"/>
              </a:rPr>
              <a:t>order </a:t>
            </a:r>
            <a:r>
              <a:rPr lang="en" sz="1600">
                <a:solidFill>
                  <a:srgbClr val="000000"/>
                </a:solidFill>
              </a:rPr>
              <a:t>of the training data matter? </a:t>
            </a:r>
            <a:br>
              <a:rPr lang="en" sz="1600">
                <a:solidFill>
                  <a:srgbClr val="000000"/>
                </a:solidFill>
              </a:rPr>
            </a:br>
            <a:br>
              <a:rPr lang="en" sz="1600">
                <a:solidFill>
                  <a:srgbClr val="000000"/>
                </a:solidFill>
              </a:rPr>
            </a:br>
            <a:r>
              <a:rPr lang="en" sz="1600">
                <a:solidFill>
                  <a:srgbClr val="000000"/>
                </a:solidFill>
              </a:rPr>
              <a:t>If the training is performed on data of only the letter A, then letter E, then letter I, … then letter M. Is it able to learn the classification anyways?</a:t>
            </a:r>
            <a:endParaRPr sz="16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1000"/>
                                        <p:tgtEl>
                                          <p:spTgt spid="9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19"/>
                                        </p:tgtEl>
                                      </p:cBhvr>
                                    </p:animEffect>
                                    <p:set>
                                      <p:cBhvr>
                                        <p:cTn dur="1" fill="hold">
                                          <p:stCondLst>
                                            <p:cond delay="1000"/>
                                          </p:stCondLst>
                                        </p:cTn>
                                        <p:tgtEl>
                                          <p:spTgt spid="91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par>
                                <p:cTn fill="hold" nodeType="with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par>
                                <p:cTn fill="hold" nodeType="with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1000"/>
                                        <p:tgtEl>
                                          <p:spTgt spid="9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2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925" name="Google Shape;925;p27"/>
          <p:cNvSpPr txBox="1"/>
          <p:nvPr/>
        </p:nvSpPr>
        <p:spPr>
          <a:xfrm>
            <a:off x="479925" y="965800"/>
            <a:ext cx="8137800" cy="250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9800"/>
                </a:solidFill>
                <a:latin typeface="Roboto Condensed"/>
                <a:ea typeface="Roboto Condensed"/>
                <a:cs typeface="Roboto Condensed"/>
                <a:sym typeface="Roboto Condensed"/>
              </a:rPr>
              <a:t>CONCLUSION</a:t>
            </a:r>
            <a:endParaRPr b="1" i="0" sz="1800" u="none" cap="none" strike="noStrike">
              <a:solidFill>
                <a:srgbClr val="FF9800"/>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336550" lvl="0" marL="457200" marR="0" rtl="0" algn="l">
              <a:lnSpc>
                <a:spcPct val="100000"/>
              </a:lnSpc>
              <a:spcBef>
                <a:spcPts val="0"/>
              </a:spcBef>
              <a:spcAft>
                <a:spcPts val="0"/>
              </a:spcAft>
              <a:buClr>
                <a:srgbClr val="FF0000"/>
              </a:buClr>
              <a:buSzPts val="1700"/>
              <a:buFont typeface="Roboto Condensed Light"/>
              <a:buChar char="●"/>
            </a:pPr>
            <a:r>
              <a:rPr b="1" i="0" lang="en" sz="1700" u="none" cap="none" strike="noStrike">
                <a:solidFill>
                  <a:srgbClr val="FF0000"/>
                </a:solidFill>
                <a:latin typeface="Roboto Condensed"/>
                <a:ea typeface="Roboto Condensed"/>
                <a:cs typeface="Roboto Condensed"/>
                <a:sym typeface="Roboto Condensed"/>
              </a:rPr>
              <a:t>Ordered data</a:t>
            </a:r>
            <a:r>
              <a:rPr b="0" i="0" lang="en" sz="1700" u="none" cap="none" strike="noStrike">
                <a:solidFill>
                  <a:srgbClr val="FF0000"/>
                </a:solidFill>
                <a:latin typeface="Roboto Condensed Light"/>
                <a:ea typeface="Roboto Condensed Light"/>
                <a:cs typeface="Roboto Condensed Light"/>
                <a:sym typeface="Roboto Condensed Light"/>
              </a:rPr>
              <a:t> </a:t>
            </a:r>
            <a:r>
              <a:rPr b="1" i="0" lang="en" sz="1700" u="none" cap="none" strike="noStrike">
                <a:solidFill>
                  <a:srgbClr val="FF0000"/>
                </a:solidFill>
                <a:latin typeface="Roboto Condensed"/>
                <a:ea typeface="Roboto Condensed"/>
                <a:cs typeface="Roboto Condensed"/>
                <a:sym typeface="Roboto Condensed"/>
              </a:rPr>
              <a:t>-&gt; bad performance</a:t>
            </a:r>
            <a:endParaRPr b="1" i="0" sz="1700" u="none" cap="none" strike="noStrike">
              <a:solidFill>
                <a:srgbClr val="FF0000"/>
              </a:solidFill>
              <a:latin typeface="Roboto Condensed"/>
              <a:ea typeface="Roboto Condensed"/>
              <a:cs typeface="Roboto Condensed"/>
              <a:sym typeface="Roboto Condensed"/>
            </a:endParaRPr>
          </a:p>
          <a:p>
            <a:pPr indent="-336550" lvl="1" marL="914400" marR="0" rtl="0" algn="l">
              <a:lnSpc>
                <a:spcPct val="100000"/>
              </a:lnSpc>
              <a:spcBef>
                <a:spcPts val="0"/>
              </a:spcBef>
              <a:spcAft>
                <a:spcPts val="0"/>
              </a:spcAft>
              <a:buClr>
                <a:srgbClr val="000000"/>
              </a:buClr>
              <a:buSzPts val="1700"/>
              <a:buFont typeface="Roboto Condensed Light"/>
              <a:buChar char="○"/>
            </a:pPr>
            <a:r>
              <a:rPr b="0" i="0" lang="en" sz="1700" u="none" cap="none" strike="noStrike">
                <a:solidFill>
                  <a:srgbClr val="000000"/>
                </a:solidFill>
                <a:latin typeface="Roboto Condensed Light"/>
                <a:ea typeface="Roboto Condensed Light"/>
                <a:cs typeface="Roboto Condensed Light"/>
                <a:sym typeface="Roboto Condensed Light"/>
              </a:rPr>
              <a:t> Model performs bad -&gt; forgets everything previously, learns </a:t>
            </a:r>
            <a:r>
              <a:rPr b="1" i="0" lang="en" sz="1700" u="none" cap="none" strike="noStrike">
                <a:solidFill>
                  <a:srgbClr val="FF0000"/>
                </a:solidFill>
                <a:latin typeface="Roboto Condensed"/>
                <a:ea typeface="Roboto Condensed"/>
                <a:cs typeface="Roboto Condensed"/>
                <a:sym typeface="Roboto Condensed"/>
              </a:rPr>
              <a:t>only the last class</a:t>
            </a:r>
            <a:endParaRPr b="1" i="0" sz="1700" u="none" cap="none" strike="noStrike">
              <a:solidFill>
                <a:srgbClr val="FF0000"/>
              </a:solidFill>
              <a:latin typeface="Roboto Condensed"/>
              <a:ea typeface="Roboto Condensed"/>
              <a:cs typeface="Roboto Condensed"/>
              <a:sym typeface="Roboto Condensed"/>
            </a:endParaRPr>
          </a:p>
          <a:p>
            <a:pPr indent="0" lvl="0" marL="91440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Roboto Condensed Light"/>
              <a:ea typeface="Roboto Condensed Light"/>
              <a:cs typeface="Roboto Condensed Light"/>
              <a:sym typeface="Roboto Condensed Light"/>
            </a:endParaRPr>
          </a:p>
          <a:p>
            <a:pPr indent="-336550" lvl="0" marL="457200" marR="0" rtl="0" algn="l">
              <a:lnSpc>
                <a:spcPct val="100000"/>
              </a:lnSpc>
              <a:spcBef>
                <a:spcPts val="0"/>
              </a:spcBef>
              <a:spcAft>
                <a:spcPts val="0"/>
              </a:spcAft>
              <a:buClr>
                <a:srgbClr val="38761D"/>
              </a:buClr>
              <a:buSzPts val="1700"/>
              <a:buFont typeface="Roboto Condensed Light"/>
              <a:buChar char="●"/>
            </a:pPr>
            <a:r>
              <a:rPr b="1" i="0" lang="en" sz="1700" u="none" cap="none" strike="noStrike">
                <a:solidFill>
                  <a:srgbClr val="38761D"/>
                </a:solidFill>
                <a:latin typeface="Roboto Condensed"/>
                <a:ea typeface="Roboto Condensed"/>
                <a:cs typeface="Roboto Condensed"/>
                <a:sym typeface="Roboto Condensed"/>
              </a:rPr>
              <a:t>Mixed data</a:t>
            </a:r>
            <a:r>
              <a:rPr b="0" i="0" lang="en" sz="1700" u="none" cap="none" strike="noStrike">
                <a:solidFill>
                  <a:srgbClr val="38761D"/>
                </a:solidFill>
                <a:latin typeface="Roboto Condensed Light"/>
                <a:ea typeface="Roboto Condensed Light"/>
                <a:cs typeface="Roboto Condensed Light"/>
                <a:sym typeface="Roboto Condensed Light"/>
              </a:rPr>
              <a:t> -</a:t>
            </a:r>
            <a:r>
              <a:rPr b="1" i="0" lang="en" sz="1700" u="none" cap="none" strike="noStrike">
                <a:solidFill>
                  <a:srgbClr val="38761D"/>
                </a:solidFill>
                <a:latin typeface="Roboto Condensed"/>
                <a:ea typeface="Roboto Condensed"/>
                <a:cs typeface="Roboto Condensed"/>
                <a:sym typeface="Roboto Condensed"/>
              </a:rPr>
              <a:t>&gt; good performance</a:t>
            </a:r>
            <a:endParaRPr b="1" i="0" sz="1700" u="none" cap="none" strike="noStrike">
              <a:solidFill>
                <a:srgbClr val="38761D"/>
              </a:solidFill>
              <a:latin typeface="Roboto Condensed"/>
              <a:ea typeface="Roboto Condensed"/>
              <a:cs typeface="Roboto Condensed"/>
              <a:sym typeface="Roboto Condensed"/>
            </a:endParaRPr>
          </a:p>
          <a:p>
            <a:pPr indent="-336550" lvl="1" marL="914400" marR="0" rtl="0" algn="l">
              <a:lnSpc>
                <a:spcPct val="100000"/>
              </a:lnSpc>
              <a:spcBef>
                <a:spcPts val="0"/>
              </a:spcBef>
              <a:spcAft>
                <a:spcPts val="0"/>
              </a:spcAft>
              <a:buClr>
                <a:srgbClr val="000000"/>
              </a:buClr>
              <a:buSzPts val="1700"/>
              <a:buFont typeface="Roboto Condensed Light"/>
              <a:buChar char="○"/>
            </a:pPr>
            <a:r>
              <a:rPr b="0" i="0" lang="en" sz="1700" u="none" cap="none" strike="noStrike">
                <a:solidFill>
                  <a:srgbClr val="000000"/>
                </a:solidFill>
                <a:latin typeface="Roboto Condensed Light"/>
                <a:ea typeface="Roboto Condensed Light"/>
                <a:cs typeface="Roboto Condensed Light"/>
                <a:sym typeface="Roboto Condensed Light"/>
              </a:rPr>
              <a:t>Model performs good -&gt; by having mixed data the learning is refreshed every time</a:t>
            </a:r>
            <a:endParaRPr b="0" i="0" sz="1700" u="none" cap="none" strike="noStrike">
              <a:solidFill>
                <a:srgbClr val="000000"/>
              </a:solidFill>
              <a:latin typeface="Roboto Condensed Light"/>
              <a:ea typeface="Roboto Condensed Light"/>
              <a:cs typeface="Roboto Condensed Light"/>
              <a:sym typeface="Roboto Condensed Light"/>
            </a:endParaRPr>
          </a:p>
          <a:p>
            <a:pPr indent="-336550" lvl="1" marL="914400" marR="0" rtl="0" algn="l">
              <a:lnSpc>
                <a:spcPct val="100000"/>
              </a:lnSpc>
              <a:spcBef>
                <a:spcPts val="0"/>
              </a:spcBef>
              <a:spcAft>
                <a:spcPts val="0"/>
              </a:spcAft>
              <a:buClr>
                <a:srgbClr val="000000"/>
              </a:buClr>
              <a:buSzPts val="1700"/>
              <a:buFont typeface="Roboto Condensed Light"/>
              <a:buChar char="○"/>
            </a:pPr>
            <a:r>
              <a:rPr b="0" i="0" lang="en" sz="1700" u="none" cap="none" strike="noStrike">
                <a:solidFill>
                  <a:srgbClr val="000000"/>
                </a:solidFill>
                <a:latin typeface="Roboto Condensed Light"/>
                <a:ea typeface="Roboto Condensed Light"/>
                <a:cs typeface="Roboto Condensed Light"/>
                <a:sym typeface="Roboto Condensed Light"/>
              </a:rPr>
              <a:t>It is closer to a </a:t>
            </a:r>
            <a:r>
              <a:rPr b="1" i="0" lang="en" sz="1700" u="none" cap="none" strike="noStrike">
                <a:solidFill>
                  <a:srgbClr val="38761D"/>
                </a:solidFill>
                <a:latin typeface="Roboto Condensed"/>
                <a:ea typeface="Roboto Condensed"/>
                <a:cs typeface="Roboto Condensed"/>
                <a:sym typeface="Roboto Condensed"/>
              </a:rPr>
              <a:t>real life</a:t>
            </a:r>
            <a:r>
              <a:rPr b="1" i="0" lang="en" sz="1700" u="none" cap="none" strike="noStrike">
                <a:solidFill>
                  <a:srgbClr val="FF9800"/>
                </a:solidFill>
                <a:latin typeface="Roboto Condensed"/>
                <a:ea typeface="Roboto Condensed"/>
                <a:cs typeface="Roboto Condensed"/>
                <a:sym typeface="Roboto Condensed"/>
              </a:rPr>
              <a:t> </a:t>
            </a:r>
            <a:r>
              <a:rPr b="0" i="0" lang="en" sz="1700" u="none" cap="none" strike="noStrike">
                <a:solidFill>
                  <a:srgbClr val="000000"/>
                </a:solidFill>
                <a:latin typeface="Roboto Condensed Light"/>
                <a:ea typeface="Roboto Condensed Light"/>
                <a:cs typeface="Roboto Condensed Light"/>
                <a:sym typeface="Roboto Condensed Light"/>
              </a:rPr>
              <a:t>application scenario</a:t>
            </a:r>
            <a:endParaRPr b="0" i="0" sz="1700" u="none" cap="none" strike="noStrike">
              <a:solidFill>
                <a:srgbClr val="000000"/>
              </a:solidFill>
              <a:latin typeface="Roboto Condensed Light"/>
              <a:ea typeface="Roboto Condensed Light"/>
              <a:cs typeface="Roboto Condensed Light"/>
              <a:sym typeface="Roboto Condensed Light"/>
            </a:endParaRPr>
          </a:p>
        </p:txBody>
      </p:sp>
      <p:pic>
        <p:nvPicPr>
          <p:cNvPr id="926" name="Google Shape;926;p27"/>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927" name="Google Shape;927;p27"/>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DATA ORDER CONCLUSIONS</a:t>
            </a:r>
            <a:endParaRPr sz="13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28"/>
          <p:cNvSpPr txBox="1"/>
          <p:nvPr>
            <p:ph type="ctrTitle"/>
          </p:nvPr>
        </p:nvSpPr>
        <p:spPr>
          <a:xfrm>
            <a:off x="463525" y="2871148"/>
            <a:ext cx="40944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RESULTS COMPARISON</a:t>
            </a:r>
            <a:endParaRPr/>
          </a:p>
        </p:txBody>
      </p:sp>
      <p:sp>
        <p:nvSpPr>
          <p:cNvPr id="933" name="Google Shape;933;p28"/>
          <p:cNvSpPr txBox="1"/>
          <p:nvPr>
            <p:ph idx="1" type="subTitle"/>
          </p:nvPr>
        </p:nvSpPr>
        <p:spPr>
          <a:xfrm>
            <a:off x="463525" y="3975449"/>
            <a:ext cx="40944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000"/>
              </a:spcAft>
              <a:buSzPts val="2000"/>
              <a:buNone/>
            </a:pPr>
            <a:r>
              <a:rPr lang="en"/>
              <a:t>SIMULATION vs APPLICATION </a:t>
            </a:r>
            <a:endParaRPr/>
          </a:p>
        </p:txBody>
      </p:sp>
      <p:sp>
        <p:nvSpPr>
          <p:cNvPr id="934" name="Google Shape;934;p2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29"/>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TRAINING SET UP</a:t>
            </a:r>
            <a:endParaRPr/>
          </a:p>
        </p:txBody>
      </p:sp>
      <p:sp>
        <p:nvSpPr>
          <p:cNvPr id="940" name="Google Shape;940;p2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941" name="Google Shape;941;p29"/>
          <p:cNvSpPr txBox="1"/>
          <p:nvPr>
            <p:ph idx="4294967295" type="body"/>
          </p:nvPr>
        </p:nvSpPr>
        <p:spPr>
          <a:xfrm>
            <a:off x="549337" y="1501250"/>
            <a:ext cx="8016300" cy="3145500"/>
          </a:xfrm>
          <a:prstGeom prst="rect">
            <a:avLst/>
          </a:prstGeom>
          <a:noFill/>
          <a:ln>
            <a:noFill/>
          </a:ln>
        </p:spPr>
        <p:txBody>
          <a:bodyPr anchorCtr="0" anchor="ctr" bIns="91425" lIns="91425" spcFirstLastPara="1" rIns="91425" wrap="square" tIns="91425">
            <a:noAutofit/>
          </a:bodyPr>
          <a:lstStyle/>
          <a:p>
            <a:pPr indent="-393700" lvl="0" marL="457200" rtl="0" algn="l">
              <a:lnSpc>
                <a:spcPct val="150000"/>
              </a:lnSpc>
              <a:spcBef>
                <a:spcPts val="0"/>
              </a:spcBef>
              <a:spcAft>
                <a:spcPts val="0"/>
              </a:spcAft>
              <a:buSzPts val="2600"/>
              <a:buChar char="▰"/>
            </a:pPr>
            <a:r>
              <a:rPr lang="en" sz="1700">
                <a:solidFill>
                  <a:srgbClr val="000000"/>
                </a:solidFill>
              </a:rPr>
              <a:t>Both are </a:t>
            </a:r>
            <a:r>
              <a:rPr b="1" lang="en" sz="1700">
                <a:solidFill>
                  <a:srgbClr val="FF9800"/>
                </a:solidFill>
                <a:latin typeface="Roboto Condensed"/>
                <a:ea typeface="Roboto Condensed"/>
                <a:cs typeface="Roboto Condensed"/>
                <a:sym typeface="Roboto Condensed"/>
              </a:rPr>
              <a:t>trained on 767 samples</a:t>
            </a:r>
            <a:endParaRPr b="1" sz="1700">
              <a:solidFill>
                <a:srgbClr val="FF9800"/>
              </a:solidFill>
              <a:latin typeface="Roboto Condensed"/>
              <a:ea typeface="Roboto Condensed"/>
              <a:cs typeface="Roboto Condensed"/>
              <a:sym typeface="Roboto Condensed"/>
            </a:endParaRPr>
          </a:p>
          <a:p>
            <a:pPr indent="-393700" lvl="0" marL="457200" rtl="0" algn="l">
              <a:lnSpc>
                <a:spcPct val="150000"/>
              </a:lnSpc>
              <a:spcBef>
                <a:spcPts val="0"/>
              </a:spcBef>
              <a:spcAft>
                <a:spcPts val="0"/>
              </a:spcAft>
              <a:buSzPts val="2600"/>
              <a:buChar char="▰"/>
            </a:pPr>
            <a:r>
              <a:rPr lang="en" sz="1700">
                <a:solidFill>
                  <a:srgbClr val="000000"/>
                </a:solidFill>
              </a:rPr>
              <a:t>Bot simulation and application are </a:t>
            </a:r>
            <a:r>
              <a:rPr b="1" lang="en" sz="1700">
                <a:solidFill>
                  <a:srgbClr val="FF9800"/>
                </a:solidFill>
                <a:latin typeface="Roboto Condensed"/>
                <a:ea typeface="Roboto Condensed"/>
                <a:cs typeface="Roboto Condensed"/>
                <a:sym typeface="Roboto Condensed"/>
              </a:rPr>
              <a:t>tested on 330 samples</a:t>
            </a:r>
            <a:r>
              <a:rPr lang="en" sz="1700">
                <a:solidFill>
                  <a:srgbClr val="000000"/>
                </a:solidFill>
              </a:rPr>
              <a:t>. Simulation performs only prediction, application performs also training. </a:t>
            </a:r>
            <a:endParaRPr sz="2200"/>
          </a:p>
          <a:p>
            <a:pPr indent="-393700" lvl="0" marL="457200" rtl="0" algn="l">
              <a:lnSpc>
                <a:spcPct val="150000"/>
              </a:lnSpc>
              <a:spcBef>
                <a:spcPts val="0"/>
              </a:spcBef>
              <a:spcAft>
                <a:spcPts val="0"/>
              </a:spcAft>
              <a:buSzPts val="2600"/>
              <a:buChar char="▰"/>
            </a:pPr>
            <a:r>
              <a:rPr lang="en" sz="1700">
                <a:solidFill>
                  <a:srgbClr val="000000"/>
                </a:solidFill>
              </a:rPr>
              <a:t>All the learning rates have been manually fine tuned</a:t>
            </a:r>
            <a:endParaRPr sz="1700">
              <a:solidFill>
                <a:srgbClr val="000000"/>
              </a:solidFill>
            </a:endParaRPr>
          </a:p>
          <a:p>
            <a:pPr indent="0" lvl="0" marL="0" rtl="0" algn="l">
              <a:lnSpc>
                <a:spcPct val="100000"/>
              </a:lnSpc>
              <a:spcBef>
                <a:spcPts val="0"/>
              </a:spcBef>
              <a:spcAft>
                <a:spcPts val="1000"/>
              </a:spcAft>
              <a:buSzPts val="24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IDEA OF THE PROJECT</a:t>
            </a:r>
            <a:endParaRPr/>
          </a:p>
        </p:txBody>
      </p:sp>
      <p:sp>
        <p:nvSpPr>
          <p:cNvPr id="196" name="Google Shape;196;p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r>
              <a:rPr lang="en"/>
              <a:t>1</a:t>
            </a:r>
            <a:endParaRPr/>
          </a:p>
        </p:txBody>
      </p:sp>
      <p:grpSp>
        <p:nvGrpSpPr>
          <p:cNvPr id="197" name="Google Shape;197;p3"/>
          <p:cNvGrpSpPr/>
          <p:nvPr/>
        </p:nvGrpSpPr>
        <p:grpSpPr>
          <a:xfrm>
            <a:off x="293683" y="574116"/>
            <a:ext cx="309041" cy="403123"/>
            <a:chOff x="590250" y="244200"/>
            <a:chExt cx="407975" cy="532175"/>
          </a:xfrm>
        </p:grpSpPr>
        <p:sp>
          <p:nvSpPr>
            <p:cNvPr id="198" name="Google Shape;198;p3"/>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2" name="Google Shape;212;p3"/>
          <p:cNvSpPr txBox="1"/>
          <p:nvPr>
            <p:ph idx="1" type="body"/>
          </p:nvPr>
        </p:nvSpPr>
        <p:spPr>
          <a:xfrm>
            <a:off x="135125" y="1465700"/>
            <a:ext cx="5519700" cy="38256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1500">
                <a:solidFill>
                  <a:schemeClr val="accent5"/>
                </a:solidFill>
                <a:latin typeface="Roboto Condensed"/>
                <a:ea typeface="Roboto Condensed"/>
                <a:cs typeface="Roboto Condensed"/>
                <a:sym typeface="Roboto Condensed"/>
              </a:rPr>
              <a:t>Collect </a:t>
            </a:r>
            <a:r>
              <a:rPr lang="en" sz="1500">
                <a:solidFill>
                  <a:srgbClr val="000000"/>
                </a:solidFill>
              </a:rPr>
              <a:t>a dataset of letters written in the air (accelerometer data)</a:t>
            </a:r>
            <a:endParaRPr sz="1500">
              <a:solidFill>
                <a:srgbClr val="000000"/>
              </a:solidFill>
            </a:endParaRPr>
          </a:p>
          <a:p>
            <a:pPr indent="-355600" lvl="0" marL="457200" rtl="0" algn="l">
              <a:lnSpc>
                <a:spcPct val="150000"/>
              </a:lnSpc>
              <a:spcBef>
                <a:spcPts val="0"/>
              </a:spcBef>
              <a:spcAft>
                <a:spcPts val="0"/>
              </a:spcAft>
              <a:buSzPts val="2000"/>
              <a:buChar char="▰"/>
            </a:pPr>
            <a:r>
              <a:rPr b="1" lang="en" sz="1500">
                <a:solidFill>
                  <a:schemeClr val="accent5"/>
                </a:solidFill>
                <a:latin typeface="Roboto Condensed"/>
                <a:ea typeface="Roboto Condensed"/>
                <a:cs typeface="Roboto Condensed"/>
                <a:sym typeface="Roboto Condensed"/>
              </a:rPr>
              <a:t>Train </a:t>
            </a:r>
            <a:r>
              <a:rPr lang="en" sz="1500">
                <a:solidFill>
                  <a:srgbClr val="000000"/>
                </a:solidFill>
              </a:rPr>
              <a:t>a model for classification </a:t>
            </a:r>
            <a:endParaRPr sz="1500">
              <a:solidFill>
                <a:srgbClr val="000000"/>
              </a:solidFill>
            </a:endParaRPr>
          </a:p>
          <a:p>
            <a:pPr indent="-355600" lvl="0" marL="457200" rtl="0" algn="l">
              <a:lnSpc>
                <a:spcPct val="150000"/>
              </a:lnSpc>
              <a:spcBef>
                <a:spcPts val="0"/>
              </a:spcBef>
              <a:spcAft>
                <a:spcPts val="0"/>
              </a:spcAft>
              <a:buSzPts val="2000"/>
              <a:buChar char="▰"/>
            </a:pPr>
            <a:r>
              <a:rPr b="1" lang="en" sz="1500">
                <a:solidFill>
                  <a:schemeClr val="accent5"/>
                </a:solidFill>
                <a:latin typeface="Roboto Condensed"/>
                <a:ea typeface="Roboto Condensed"/>
                <a:cs typeface="Roboto Condensed"/>
                <a:sym typeface="Roboto Condensed"/>
              </a:rPr>
              <a:t>Create </a:t>
            </a:r>
            <a:r>
              <a:rPr lang="en" sz="1500">
                <a:solidFill>
                  <a:srgbClr val="000000"/>
                </a:solidFill>
              </a:rPr>
              <a:t>a deployable model for the STM</a:t>
            </a:r>
            <a:endParaRPr sz="1500">
              <a:solidFill>
                <a:srgbClr val="000000"/>
              </a:solidFill>
            </a:endParaRPr>
          </a:p>
          <a:p>
            <a:pPr indent="-355600" lvl="0" marL="457200" rtl="0" algn="l">
              <a:lnSpc>
                <a:spcPct val="150000"/>
              </a:lnSpc>
              <a:spcBef>
                <a:spcPts val="0"/>
              </a:spcBef>
              <a:spcAft>
                <a:spcPts val="0"/>
              </a:spcAft>
              <a:buSzPts val="2000"/>
              <a:buChar char="▰"/>
            </a:pPr>
            <a:r>
              <a:rPr b="1" lang="en" sz="1500">
                <a:solidFill>
                  <a:schemeClr val="accent5"/>
                </a:solidFill>
                <a:latin typeface="Roboto Condensed"/>
                <a:ea typeface="Roboto Condensed"/>
                <a:cs typeface="Roboto Condensed"/>
                <a:sym typeface="Roboto Condensed"/>
              </a:rPr>
              <a:t>Deploy </a:t>
            </a:r>
            <a:r>
              <a:rPr lang="en" sz="1500">
                <a:solidFill>
                  <a:srgbClr val="000000"/>
                </a:solidFill>
              </a:rPr>
              <a:t>the model on the STM NUCLEO board</a:t>
            </a:r>
            <a:endParaRPr sz="1500">
              <a:solidFill>
                <a:srgbClr val="000000"/>
              </a:solidFill>
            </a:endParaRPr>
          </a:p>
          <a:p>
            <a:pPr indent="-355600" lvl="0" marL="457200" rtl="0" algn="l">
              <a:lnSpc>
                <a:spcPct val="150000"/>
              </a:lnSpc>
              <a:spcBef>
                <a:spcPts val="0"/>
              </a:spcBef>
              <a:spcAft>
                <a:spcPts val="0"/>
              </a:spcAft>
              <a:buSzPts val="2000"/>
              <a:buChar char="▰"/>
            </a:pPr>
            <a:r>
              <a:rPr b="1" lang="en" sz="1500">
                <a:solidFill>
                  <a:schemeClr val="accent5"/>
                </a:solidFill>
                <a:latin typeface="Roboto Condensed"/>
                <a:ea typeface="Roboto Condensed"/>
                <a:cs typeface="Roboto Condensed"/>
                <a:sym typeface="Roboto Condensed"/>
              </a:rPr>
              <a:t>Perform </a:t>
            </a:r>
            <a:r>
              <a:rPr lang="en" sz="1500">
                <a:solidFill>
                  <a:srgbClr val="000000"/>
                </a:solidFill>
              </a:rPr>
              <a:t>continual learning on the microcontroller</a:t>
            </a:r>
            <a:endParaRPr sz="1500">
              <a:solidFill>
                <a:srgbClr val="000000"/>
              </a:solidFill>
            </a:endParaRPr>
          </a:p>
          <a:p>
            <a:pPr indent="-355600" lvl="1" marL="914400" rtl="0" algn="l">
              <a:lnSpc>
                <a:spcPct val="150000"/>
              </a:lnSpc>
              <a:spcBef>
                <a:spcPts val="0"/>
              </a:spcBef>
              <a:spcAft>
                <a:spcPts val="0"/>
              </a:spcAft>
              <a:buClr>
                <a:srgbClr val="000000"/>
              </a:buClr>
              <a:buSzPts val="2000"/>
              <a:buChar char="▻"/>
            </a:pPr>
            <a:r>
              <a:rPr lang="en" sz="1500">
                <a:solidFill>
                  <a:srgbClr val="000000"/>
                </a:solidFill>
              </a:rPr>
              <a:t>Perform inference</a:t>
            </a:r>
            <a:endParaRPr sz="1500">
              <a:solidFill>
                <a:srgbClr val="000000"/>
              </a:solidFill>
            </a:endParaRPr>
          </a:p>
          <a:p>
            <a:pPr indent="-355600" lvl="1" marL="914400" rtl="0" algn="l">
              <a:lnSpc>
                <a:spcPct val="150000"/>
              </a:lnSpc>
              <a:spcBef>
                <a:spcPts val="0"/>
              </a:spcBef>
              <a:spcAft>
                <a:spcPts val="0"/>
              </a:spcAft>
              <a:buClr>
                <a:srgbClr val="000000"/>
              </a:buClr>
              <a:buSzPts val="2000"/>
              <a:buChar char="▻"/>
            </a:pPr>
            <a:r>
              <a:rPr lang="en" sz="1500">
                <a:solidFill>
                  <a:srgbClr val="000000"/>
                </a:solidFill>
              </a:rPr>
              <a:t>Perform fine tuning of the old layers</a:t>
            </a:r>
            <a:endParaRPr sz="1500">
              <a:solidFill>
                <a:srgbClr val="000000"/>
              </a:solidFill>
            </a:endParaRPr>
          </a:p>
          <a:p>
            <a:pPr indent="-355600" lvl="1" marL="914400" rtl="0" algn="l">
              <a:lnSpc>
                <a:spcPct val="150000"/>
              </a:lnSpc>
              <a:spcBef>
                <a:spcPts val="0"/>
              </a:spcBef>
              <a:spcAft>
                <a:spcPts val="0"/>
              </a:spcAft>
              <a:buClr>
                <a:srgbClr val="000000"/>
              </a:buClr>
              <a:buSzPts val="2000"/>
              <a:buChar char="▻"/>
            </a:pPr>
            <a:r>
              <a:rPr lang="en" sz="1500">
                <a:solidFill>
                  <a:srgbClr val="000000"/>
                </a:solidFill>
              </a:rPr>
              <a:t>Train the model on new data</a:t>
            </a:r>
            <a:endParaRPr sz="1500">
              <a:solidFill>
                <a:srgbClr val="000000"/>
              </a:solidFill>
            </a:endParaRPr>
          </a:p>
          <a:p>
            <a:pPr indent="0" lvl="0" marL="0" rtl="0" algn="l">
              <a:lnSpc>
                <a:spcPct val="150000"/>
              </a:lnSpc>
              <a:spcBef>
                <a:spcPts val="0"/>
              </a:spcBef>
              <a:spcAft>
                <a:spcPts val="0"/>
              </a:spcAft>
              <a:buSzPts val="2000"/>
              <a:buNone/>
            </a:pPr>
            <a:r>
              <a:t/>
            </a:r>
            <a:endParaRPr sz="1500">
              <a:solidFill>
                <a:srgbClr val="000000"/>
              </a:solidFill>
            </a:endParaRPr>
          </a:p>
          <a:p>
            <a:pPr indent="0" lvl="0" marL="0" rtl="0" algn="l">
              <a:lnSpc>
                <a:spcPct val="100000"/>
              </a:lnSpc>
              <a:spcBef>
                <a:spcPts val="1000"/>
              </a:spcBef>
              <a:spcAft>
                <a:spcPts val="1000"/>
              </a:spcAft>
              <a:buSzPts val="2000"/>
              <a:buNone/>
            </a:pPr>
            <a:r>
              <a:t/>
            </a:r>
            <a:endParaRPr/>
          </a:p>
        </p:txBody>
      </p:sp>
      <p:pic>
        <p:nvPicPr>
          <p:cNvPr id="213" name="Google Shape;213;p3"/>
          <p:cNvPicPr preferRelativeResize="0"/>
          <p:nvPr/>
        </p:nvPicPr>
        <p:blipFill rotWithShape="1">
          <a:blip r:embed="rId3">
            <a:alphaModFix/>
          </a:blip>
          <a:srcRect b="0" l="0" r="0" t="0"/>
          <a:stretch/>
        </p:blipFill>
        <p:spPr>
          <a:xfrm>
            <a:off x="7147012" y="1158775"/>
            <a:ext cx="905169" cy="584674"/>
          </a:xfrm>
          <a:prstGeom prst="rect">
            <a:avLst/>
          </a:prstGeom>
          <a:noFill/>
          <a:ln>
            <a:noFill/>
          </a:ln>
        </p:spPr>
      </p:pic>
      <p:pic>
        <p:nvPicPr>
          <p:cNvPr id="214" name="Google Shape;214;p3"/>
          <p:cNvPicPr preferRelativeResize="0"/>
          <p:nvPr/>
        </p:nvPicPr>
        <p:blipFill rotWithShape="1">
          <a:blip r:embed="rId4">
            <a:alphaModFix/>
          </a:blip>
          <a:srcRect b="0" l="0" r="0" t="0"/>
          <a:stretch/>
        </p:blipFill>
        <p:spPr>
          <a:xfrm>
            <a:off x="8195399" y="1204570"/>
            <a:ext cx="461175" cy="493076"/>
          </a:xfrm>
          <a:prstGeom prst="rect">
            <a:avLst/>
          </a:prstGeom>
          <a:noFill/>
          <a:ln>
            <a:noFill/>
          </a:ln>
        </p:spPr>
      </p:pic>
      <p:pic>
        <p:nvPicPr>
          <p:cNvPr id="215" name="Google Shape;215;p3"/>
          <p:cNvPicPr preferRelativeResize="0"/>
          <p:nvPr/>
        </p:nvPicPr>
        <p:blipFill rotWithShape="1">
          <a:blip r:embed="rId5">
            <a:alphaModFix/>
          </a:blip>
          <a:srcRect b="0" l="0" r="0" t="0"/>
          <a:stretch/>
        </p:blipFill>
        <p:spPr>
          <a:xfrm>
            <a:off x="7292135" y="3424955"/>
            <a:ext cx="1226550" cy="919913"/>
          </a:xfrm>
          <a:prstGeom prst="rect">
            <a:avLst/>
          </a:prstGeom>
          <a:noFill/>
          <a:ln>
            <a:noFill/>
          </a:ln>
        </p:spPr>
      </p:pic>
      <p:pic>
        <p:nvPicPr>
          <p:cNvPr id="216" name="Google Shape;216;p3"/>
          <p:cNvPicPr preferRelativeResize="0"/>
          <p:nvPr/>
        </p:nvPicPr>
        <p:blipFill rotWithShape="1">
          <a:blip r:embed="rId6">
            <a:alphaModFix/>
          </a:blip>
          <a:srcRect b="0" l="0" r="0" t="0"/>
          <a:stretch/>
        </p:blipFill>
        <p:spPr>
          <a:xfrm>
            <a:off x="7617988" y="2279412"/>
            <a:ext cx="584675" cy="584675"/>
          </a:xfrm>
          <a:prstGeom prst="rect">
            <a:avLst/>
          </a:prstGeom>
          <a:noFill/>
          <a:ln>
            <a:noFill/>
          </a:ln>
        </p:spPr>
      </p:pic>
      <p:pic>
        <p:nvPicPr>
          <p:cNvPr id="217" name="Google Shape;217;p3"/>
          <p:cNvPicPr preferRelativeResize="0"/>
          <p:nvPr/>
        </p:nvPicPr>
        <p:blipFill rotWithShape="1">
          <a:blip r:embed="rId7">
            <a:alphaModFix/>
          </a:blip>
          <a:srcRect b="0" l="0" r="0" t="0"/>
          <a:stretch/>
        </p:blipFill>
        <p:spPr>
          <a:xfrm>
            <a:off x="7618000" y="102768"/>
            <a:ext cx="584675" cy="584675"/>
          </a:xfrm>
          <a:prstGeom prst="rect">
            <a:avLst/>
          </a:prstGeom>
          <a:noFill/>
          <a:ln>
            <a:noFill/>
          </a:ln>
        </p:spPr>
      </p:pic>
      <p:pic>
        <p:nvPicPr>
          <p:cNvPr id="218" name="Google Shape;218;p3"/>
          <p:cNvPicPr preferRelativeResize="0"/>
          <p:nvPr/>
        </p:nvPicPr>
        <p:blipFill rotWithShape="1">
          <a:blip r:embed="rId8">
            <a:alphaModFix/>
          </a:blip>
          <a:srcRect b="0" l="0" r="0" t="0"/>
          <a:stretch/>
        </p:blipFill>
        <p:spPr>
          <a:xfrm>
            <a:off x="6206272" y="3270444"/>
            <a:ext cx="461175" cy="461175"/>
          </a:xfrm>
          <a:prstGeom prst="rect">
            <a:avLst/>
          </a:prstGeom>
          <a:noFill/>
          <a:ln>
            <a:noFill/>
          </a:ln>
        </p:spPr>
      </p:pic>
      <p:pic>
        <p:nvPicPr>
          <p:cNvPr id="219" name="Google Shape;219;p3"/>
          <p:cNvPicPr preferRelativeResize="0"/>
          <p:nvPr/>
        </p:nvPicPr>
        <p:blipFill rotWithShape="1">
          <a:blip r:embed="rId9">
            <a:alphaModFix/>
          </a:blip>
          <a:srcRect b="0" l="0" r="0" t="0"/>
          <a:stretch/>
        </p:blipFill>
        <p:spPr>
          <a:xfrm>
            <a:off x="6152125" y="3924525"/>
            <a:ext cx="546579" cy="461175"/>
          </a:xfrm>
          <a:prstGeom prst="rect">
            <a:avLst/>
          </a:prstGeom>
          <a:noFill/>
          <a:ln>
            <a:noFill/>
          </a:ln>
        </p:spPr>
      </p:pic>
      <p:sp>
        <p:nvSpPr>
          <p:cNvPr id="220" name="Google Shape;220;p3"/>
          <p:cNvSpPr txBox="1"/>
          <p:nvPr/>
        </p:nvSpPr>
        <p:spPr>
          <a:xfrm>
            <a:off x="6023163" y="2910125"/>
            <a:ext cx="82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Condensed Light"/>
                <a:ea typeface="Roboto Condensed Light"/>
                <a:cs typeface="Roboto Condensed Light"/>
                <a:sym typeface="Roboto Condensed Light"/>
              </a:rPr>
              <a:t>Old data</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221" name="Google Shape;221;p3"/>
          <p:cNvSpPr txBox="1"/>
          <p:nvPr/>
        </p:nvSpPr>
        <p:spPr>
          <a:xfrm>
            <a:off x="6023179" y="4385700"/>
            <a:ext cx="112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Condensed Light"/>
                <a:ea typeface="Roboto Condensed Light"/>
                <a:cs typeface="Roboto Condensed Light"/>
                <a:sym typeface="Roboto Condensed Light"/>
              </a:rPr>
              <a:t>New data </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222" name="Google Shape;222;p3"/>
          <p:cNvSpPr/>
          <p:nvPr/>
        </p:nvSpPr>
        <p:spPr>
          <a:xfrm rot="5400000">
            <a:off x="7766788" y="873625"/>
            <a:ext cx="287100" cy="140700"/>
          </a:xfrm>
          <a:prstGeom prst="rightArrow">
            <a:avLst>
              <a:gd fmla="val 50000" name="adj1"/>
              <a:gd fmla="val 50000" name="adj2"/>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
          <p:cNvSpPr/>
          <p:nvPr/>
        </p:nvSpPr>
        <p:spPr>
          <a:xfrm rot="5400000">
            <a:off x="7766775" y="1940065"/>
            <a:ext cx="287100" cy="140700"/>
          </a:xfrm>
          <a:prstGeom prst="rightArrow">
            <a:avLst>
              <a:gd fmla="val 50000" name="adj1"/>
              <a:gd fmla="val 50000" name="adj2"/>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
          <p:cNvSpPr/>
          <p:nvPr/>
        </p:nvSpPr>
        <p:spPr>
          <a:xfrm rot="5400000">
            <a:off x="7766775" y="3077331"/>
            <a:ext cx="287100" cy="140700"/>
          </a:xfrm>
          <a:prstGeom prst="rightArrow">
            <a:avLst>
              <a:gd fmla="val 50000" name="adj1"/>
              <a:gd fmla="val 50000" name="adj2"/>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
          <p:cNvSpPr/>
          <p:nvPr/>
        </p:nvSpPr>
        <p:spPr>
          <a:xfrm>
            <a:off x="6836238" y="3590931"/>
            <a:ext cx="287100" cy="140700"/>
          </a:xfrm>
          <a:prstGeom prst="rightArrow">
            <a:avLst>
              <a:gd fmla="val 50000" name="adj1"/>
              <a:gd fmla="val 50000" name="adj2"/>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
          <p:cNvSpPr/>
          <p:nvPr/>
        </p:nvSpPr>
        <p:spPr>
          <a:xfrm>
            <a:off x="6836238" y="3924531"/>
            <a:ext cx="287100" cy="140700"/>
          </a:xfrm>
          <a:prstGeom prst="rightArrow">
            <a:avLst>
              <a:gd fmla="val 50000" name="adj1"/>
              <a:gd fmla="val 50000" name="adj2"/>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
          <p:cNvSpPr/>
          <p:nvPr/>
        </p:nvSpPr>
        <p:spPr>
          <a:xfrm>
            <a:off x="104325" y="1544100"/>
            <a:ext cx="5519700" cy="315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
          <p:cNvSpPr/>
          <p:nvPr/>
        </p:nvSpPr>
        <p:spPr>
          <a:xfrm>
            <a:off x="104325" y="2061650"/>
            <a:ext cx="5519700" cy="315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
          <p:cNvSpPr/>
          <p:nvPr/>
        </p:nvSpPr>
        <p:spPr>
          <a:xfrm>
            <a:off x="135125" y="2485300"/>
            <a:ext cx="5519700" cy="315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
          <p:cNvSpPr/>
          <p:nvPr/>
        </p:nvSpPr>
        <p:spPr>
          <a:xfrm>
            <a:off x="104325" y="2908950"/>
            <a:ext cx="5519700" cy="315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
          <p:cNvSpPr/>
          <p:nvPr/>
        </p:nvSpPr>
        <p:spPr>
          <a:xfrm>
            <a:off x="135125" y="3426500"/>
            <a:ext cx="4507500" cy="315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
          <p:cNvSpPr/>
          <p:nvPr/>
        </p:nvSpPr>
        <p:spPr>
          <a:xfrm>
            <a:off x="391850" y="3837075"/>
            <a:ext cx="4507500" cy="315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
          <p:cNvSpPr/>
          <p:nvPr/>
        </p:nvSpPr>
        <p:spPr>
          <a:xfrm>
            <a:off x="189525" y="4308950"/>
            <a:ext cx="4507500" cy="315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
          <p:cNvSpPr/>
          <p:nvPr/>
        </p:nvSpPr>
        <p:spPr>
          <a:xfrm>
            <a:off x="189525" y="4780825"/>
            <a:ext cx="4507500" cy="315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
          <p:cNvSpPr/>
          <p:nvPr/>
        </p:nvSpPr>
        <p:spPr>
          <a:xfrm>
            <a:off x="7334450" y="73025"/>
            <a:ext cx="1123800" cy="1014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
          <p:cNvSpPr/>
          <p:nvPr/>
        </p:nvSpPr>
        <p:spPr>
          <a:xfrm>
            <a:off x="7037700" y="1124775"/>
            <a:ext cx="1726200" cy="103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
          <p:cNvSpPr/>
          <p:nvPr/>
        </p:nvSpPr>
        <p:spPr>
          <a:xfrm>
            <a:off x="7430025" y="2159900"/>
            <a:ext cx="1028100" cy="115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
          <p:cNvSpPr/>
          <p:nvPr/>
        </p:nvSpPr>
        <p:spPr>
          <a:xfrm>
            <a:off x="7292150" y="3398200"/>
            <a:ext cx="1364400" cy="1014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
          <p:cNvSpPr/>
          <p:nvPr/>
        </p:nvSpPr>
        <p:spPr>
          <a:xfrm>
            <a:off x="5860225" y="2871200"/>
            <a:ext cx="1364400" cy="1014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
          <p:cNvSpPr/>
          <p:nvPr/>
        </p:nvSpPr>
        <p:spPr>
          <a:xfrm>
            <a:off x="5791275" y="3924521"/>
            <a:ext cx="1364400" cy="738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7"/>
                                        </p:tgtEl>
                                      </p:cBhvr>
                                    </p:animEffect>
                                    <p:set>
                                      <p:cBhvr>
                                        <p:cTn dur="1" fill="hold">
                                          <p:stCondLst>
                                            <p:cond delay="1000"/>
                                          </p:stCondLst>
                                        </p:cTn>
                                        <p:tgtEl>
                                          <p:spTgt spid="22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35"/>
                                        </p:tgtEl>
                                      </p:cBhvr>
                                    </p:animEffect>
                                    <p:set>
                                      <p:cBhvr>
                                        <p:cTn dur="1" fill="hold">
                                          <p:stCondLst>
                                            <p:cond delay="1000"/>
                                          </p:stCondLst>
                                        </p:cTn>
                                        <p:tgtEl>
                                          <p:spTgt spid="23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8"/>
                                        </p:tgtEl>
                                      </p:cBhvr>
                                    </p:animEffect>
                                    <p:set>
                                      <p:cBhvr>
                                        <p:cTn dur="1" fill="hold">
                                          <p:stCondLst>
                                            <p:cond delay="1000"/>
                                          </p:stCondLst>
                                        </p:cTn>
                                        <p:tgtEl>
                                          <p:spTgt spid="22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36"/>
                                        </p:tgtEl>
                                      </p:cBhvr>
                                    </p:animEffect>
                                    <p:set>
                                      <p:cBhvr>
                                        <p:cTn dur="1" fill="hold">
                                          <p:stCondLst>
                                            <p:cond delay="1000"/>
                                          </p:stCondLst>
                                        </p:cTn>
                                        <p:tgtEl>
                                          <p:spTgt spid="2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9"/>
                                        </p:tgtEl>
                                      </p:cBhvr>
                                    </p:animEffect>
                                    <p:set>
                                      <p:cBhvr>
                                        <p:cTn dur="1" fill="hold">
                                          <p:stCondLst>
                                            <p:cond delay="1000"/>
                                          </p:stCondLst>
                                        </p:cTn>
                                        <p:tgtEl>
                                          <p:spTgt spid="22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37"/>
                                        </p:tgtEl>
                                      </p:cBhvr>
                                    </p:animEffect>
                                    <p:set>
                                      <p:cBhvr>
                                        <p:cTn dur="1" fill="hold">
                                          <p:stCondLst>
                                            <p:cond delay="1000"/>
                                          </p:stCondLst>
                                        </p:cTn>
                                        <p:tgtEl>
                                          <p:spTgt spid="2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0"/>
                                        </p:tgtEl>
                                      </p:cBhvr>
                                    </p:animEffect>
                                    <p:set>
                                      <p:cBhvr>
                                        <p:cTn dur="1" fill="hold">
                                          <p:stCondLst>
                                            <p:cond delay="1000"/>
                                          </p:stCondLst>
                                        </p:cTn>
                                        <p:tgtEl>
                                          <p:spTgt spid="23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38"/>
                                        </p:tgtEl>
                                      </p:cBhvr>
                                    </p:animEffect>
                                    <p:set>
                                      <p:cBhvr>
                                        <p:cTn dur="1" fill="hold">
                                          <p:stCondLst>
                                            <p:cond delay="1000"/>
                                          </p:stCondLst>
                                        </p:cTn>
                                        <p:tgtEl>
                                          <p:spTgt spid="2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1"/>
                                        </p:tgtEl>
                                      </p:cBhvr>
                                    </p:animEffect>
                                    <p:set>
                                      <p:cBhvr>
                                        <p:cTn dur="1" fill="hold">
                                          <p:stCondLst>
                                            <p:cond delay="1000"/>
                                          </p:stCondLst>
                                        </p:cTn>
                                        <p:tgtEl>
                                          <p:spTgt spid="23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32"/>
                                        </p:tgtEl>
                                      </p:cBhvr>
                                    </p:animEffect>
                                    <p:set>
                                      <p:cBhvr>
                                        <p:cTn dur="1" fill="hold">
                                          <p:stCondLst>
                                            <p:cond delay="1000"/>
                                          </p:stCondLst>
                                        </p:cTn>
                                        <p:tgtEl>
                                          <p:spTgt spid="2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3"/>
                                        </p:tgtEl>
                                      </p:cBhvr>
                                    </p:animEffect>
                                    <p:set>
                                      <p:cBhvr>
                                        <p:cTn dur="1" fill="hold">
                                          <p:stCondLst>
                                            <p:cond delay="1000"/>
                                          </p:stCondLst>
                                        </p:cTn>
                                        <p:tgtEl>
                                          <p:spTgt spid="23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39"/>
                                        </p:tgtEl>
                                      </p:cBhvr>
                                    </p:animEffect>
                                    <p:set>
                                      <p:cBhvr>
                                        <p:cTn dur="1" fill="hold">
                                          <p:stCondLst>
                                            <p:cond delay="1000"/>
                                          </p:stCondLst>
                                        </p:cTn>
                                        <p:tgtEl>
                                          <p:spTgt spid="23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4"/>
                                        </p:tgtEl>
                                      </p:cBhvr>
                                    </p:animEffect>
                                    <p:set>
                                      <p:cBhvr>
                                        <p:cTn dur="1" fill="hold">
                                          <p:stCondLst>
                                            <p:cond delay="1000"/>
                                          </p:stCondLst>
                                        </p:cTn>
                                        <p:tgtEl>
                                          <p:spTgt spid="23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40"/>
                                        </p:tgtEl>
                                      </p:cBhvr>
                                    </p:animEffect>
                                    <p:set>
                                      <p:cBhvr>
                                        <p:cTn dur="1" fill="hold">
                                          <p:stCondLst>
                                            <p:cond delay="1000"/>
                                          </p:stCondLst>
                                        </p:cTn>
                                        <p:tgtEl>
                                          <p:spTgt spid="24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30"/>
          <p:cNvSpPr txBox="1"/>
          <p:nvPr/>
        </p:nvSpPr>
        <p:spPr>
          <a:xfrm>
            <a:off x="5983350" y="646038"/>
            <a:ext cx="1992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Condensed"/>
                <a:ea typeface="Roboto Condensed"/>
                <a:cs typeface="Roboto Condensed"/>
                <a:sym typeface="Roboto Condensed"/>
              </a:rPr>
              <a:t>APPLICATION ON STM</a:t>
            </a:r>
            <a:endParaRPr b="1" i="0" sz="1300" u="none" cap="none" strike="noStrike">
              <a:solidFill>
                <a:srgbClr val="000000"/>
              </a:solidFill>
              <a:latin typeface="Roboto Condensed"/>
              <a:ea typeface="Roboto Condensed"/>
              <a:cs typeface="Roboto Condensed"/>
              <a:sym typeface="Roboto Condensed"/>
            </a:endParaRPr>
          </a:p>
        </p:txBody>
      </p:sp>
      <p:pic>
        <p:nvPicPr>
          <p:cNvPr id="947" name="Google Shape;947;p30"/>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948" name="Google Shape;948;p30"/>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COMPARISON - METHOD OL</a:t>
            </a:r>
            <a:endParaRPr sz="1300"/>
          </a:p>
        </p:txBody>
      </p:sp>
      <p:sp>
        <p:nvSpPr>
          <p:cNvPr id="949" name="Google Shape;949;p30"/>
          <p:cNvSpPr txBox="1"/>
          <p:nvPr/>
        </p:nvSpPr>
        <p:spPr>
          <a:xfrm>
            <a:off x="1517148" y="646038"/>
            <a:ext cx="1992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Condensed"/>
                <a:ea typeface="Roboto Condensed"/>
                <a:cs typeface="Roboto Condensed"/>
                <a:sym typeface="Roboto Condensed"/>
              </a:rPr>
              <a:t>SIMULATION ON LAPTOP</a:t>
            </a:r>
            <a:endParaRPr b="1" i="0" sz="1300" u="none" cap="none" strike="noStrike">
              <a:solidFill>
                <a:srgbClr val="000000"/>
              </a:solidFill>
              <a:latin typeface="Roboto Condensed"/>
              <a:ea typeface="Roboto Condensed"/>
              <a:cs typeface="Roboto Condensed"/>
              <a:sym typeface="Roboto Condensed"/>
            </a:endParaRPr>
          </a:p>
        </p:txBody>
      </p:sp>
      <p:pic>
        <p:nvPicPr>
          <p:cNvPr id="950" name="Google Shape;950;p30"/>
          <p:cNvPicPr preferRelativeResize="0"/>
          <p:nvPr/>
        </p:nvPicPr>
        <p:blipFill>
          <a:blip r:embed="rId4">
            <a:alphaModFix/>
          </a:blip>
          <a:stretch>
            <a:fillRect/>
          </a:stretch>
        </p:blipFill>
        <p:spPr>
          <a:xfrm>
            <a:off x="747100" y="960427"/>
            <a:ext cx="3532676" cy="2355078"/>
          </a:xfrm>
          <a:prstGeom prst="rect">
            <a:avLst/>
          </a:prstGeom>
          <a:noFill/>
          <a:ln>
            <a:noFill/>
          </a:ln>
        </p:spPr>
      </p:pic>
      <p:pic>
        <p:nvPicPr>
          <p:cNvPr id="951" name="Google Shape;951;p30"/>
          <p:cNvPicPr preferRelativeResize="0"/>
          <p:nvPr/>
        </p:nvPicPr>
        <p:blipFill>
          <a:blip r:embed="rId5">
            <a:alphaModFix/>
          </a:blip>
          <a:stretch>
            <a:fillRect/>
          </a:stretch>
        </p:blipFill>
        <p:spPr>
          <a:xfrm>
            <a:off x="1307950" y="3249325"/>
            <a:ext cx="2830387" cy="1886925"/>
          </a:xfrm>
          <a:prstGeom prst="rect">
            <a:avLst/>
          </a:prstGeom>
          <a:noFill/>
          <a:ln>
            <a:noFill/>
          </a:ln>
        </p:spPr>
      </p:pic>
      <p:pic>
        <p:nvPicPr>
          <p:cNvPr id="952" name="Google Shape;952;p30"/>
          <p:cNvPicPr preferRelativeResize="0"/>
          <p:nvPr/>
        </p:nvPicPr>
        <p:blipFill>
          <a:blip r:embed="rId6">
            <a:alphaModFix/>
          </a:blip>
          <a:stretch>
            <a:fillRect/>
          </a:stretch>
        </p:blipFill>
        <p:spPr>
          <a:xfrm>
            <a:off x="5088652" y="911800"/>
            <a:ext cx="3789701" cy="2411621"/>
          </a:xfrm>
          <a:prstGeom prst="rect">
            <a:avLst/>
          </a:prstGeom>
          <a:noFill/>
          <a:ln>
            <a:noFill/>
          </a:ln>
        </p:spPr>
      </p:pic>
      <p:pic>
        <p:nvPicPr>
          <p:cNvPr id="953" name="Google Shape;953;p30"/>
          <p:cNvPicPr preferRelativeResize="0"/>
          <p:nvPr/>
        </p:nvPicPr>
        <p:blipFill>
          <a:blip r:embed="rId7">
            <a:alphaModFix/>
          </a:blip>
          <a:stretch>
            <a:fillRect/>
          </a:stretch>
        </p:blipFill>
        <p:spPr>
          <a:xfrm>
            <a:off x="6444716" y="3315500"/>
            <a:ext cx="2515934" cy="18869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pic>
        <p:nvPicPr>
          <p:cNvPr id="958" name="Google Shape;958;p31"/>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959" name="Google Shape;959;p31"/>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COMPARISON - METHOD OL mini batches</a:t>
            </a:r>
            <a:endParaRPr sz="1300"/>
          </a:p>
        </p:txBody>
      </p:sp>
      <p:sp>
        <p:nvSpPr>
          <p:cNvPr id="960" name="Google Shape;960;p31"/>
          <p:cNvSpPr txBox="1"/>
          <p:nvPr/>
        </p:nvSpPr>
        <p:spPr>
          <a:xfrm>
            <a:off x="5983350" y="646038"/>
            <a:ext cx="1992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Condensed"/>
                <a:ea typeface="Roboto Condensed"/>
                <a:cs typeface="Roboto Condensed"/>
                <a:sym typeface="Roboto Condensed"/>
              </a:rPr>
              <a:t>APPLICATION ON STM</a:t>
            </a:r>
            <a:endParaRPr b="1" i="0" sz="1300" u="none" cap="none" strike="noStrike">
              <a:solidFill>
                <a:srgbClr val="000000"/>
              </a:solidFill>
              <a:latin typeface="Roboto Condensed"/>
              <a:ea typeface="Roboto Condensed"/>
              <a:cs typeface="Roboto Condensed"/>
              <a:sym typeface="Roboto Condensed"/>
            </a:endParaRPr>
          </a:p>
        </p:txBody>
      </p:sp>
      <p:sp>
        <p:nvSpPr>
          <p:cNvPr id="961" name="Google Shape;961;p31"/>
          <p:cNvSpPr txBox="1"/>
          <p:nvPr/>
        </p:nvSpPr>
        <p:spPr>
          <a:xfrm>
            <a:off x="1517148" y="646038"/>
            <a:ext cx="1992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Condensed"/>
                <a:ea typeface="Roboto Condensed"/>
                <a:cs typeface="Roboto Condensed"/>
                <a:sym typeface="Roboto Condensed"/>
              </a:rPr>
              <a:t>SIMULATION ON LAPTOP</a:t>
            </a:r>
            <a:endParaRPr b="1" i="0" sz="1300" u="none" cap="none" strike="noStrike">
              <a:solidFill>
                <a:srgbClr val="000000"/>
              </a:solidFill>
              <a:latin typeface="Roboto Condensed"/>
              <a:ea typeface="Roboto Condensed"/>
              <a:cs typeface="Roboto Condensed"/>
              <a:sym typeface="Roboto Condensed"/>
            </a:endParaRPr>
          </a:p>
        </p:txBody>
      </p:sp>
      <p:pic>
        <p:nvPicPr>
          <p:cNvPr id="962" name="Google Shape;962;p31"/>
          <p:cNvPicPr preferRelativeResize="0"/>
          <p:nvPr/>
        </p:nvPicPr>
        <p:blipFill>
          <a:blip r:embed="rId4">
            <a:alphaModFix/>
          </a:blip>
          <a:stretch>
            <a:fillRect/>
          </a:stretch>
        </p:blipFill>
        <p:spPr>
          <a:xfrm>
            <a:off x="744938" y="968425"/>
            <a:ext cx="3532676" cy="2355098"/>
          </a:xfrm>
          <a:prstGeom prst="rect">
            <a:avLst/>
          </a:prstGeom>
          <a:noFill/>
          <a:ln>
            <a:noFill/>
          </a:ln>
        </p:spPr>
      </p:pic>
      <p:pic>
        <p:nvPicPr>
          <p:cNvPr id="963" name="Google Shape;963;p31"/>
          <p:cNvPicPr preferRelativeResize="0"/>
          <p:nvPr/>
        </p:nvPicPr>
        <p:blipFill>
          <a:blip r:embed="rId5">
            <a:alphaModFix/>
          </a:blip>
          <a:stretch>
            <a:fillRect/>
          </a:stretch>
        </p:blipFill>
        <p:spPr>
          <a:xfrm>
            <a:off x="1307950" y="3249233"/>
            <a:ext cx="2830375" cy="1886917"/>
          </a:xfrm>
          <a:prstGeom prst="rect">
            <a:avLst/>
          </a:prstGeom>
          <a:noFill/>
          <a:ln>
            <a:noFill/>
          </a:ln>
        </p:spPr>
      </p:pic>
      <p:pic>
        <p:nvPicPr>
          <p:cNvPr id="964" name="Google Shape;964;p31"/>
          <p:cNvPicPr preferRelativeResize="0"/>
          <p:nvPr/>
        </p:nvPicPr>
        <p:blipFill>
          <a:blip r:embed="rId6">
            <a:alphaModFix/>
          </a:blip>
          <a:stretch>
            <a:fillRect/>
          </a:stretch>
        </p:blipFill>
        <p:spPr>
          <a:xfrm>
            <a:off x="5088647" y="911800"/>
            <a:ext cx="3789701" cy="2411656"/>
          </a:xfrm>
          <a:prstGeom prst="rect">
            <a:avLst/>
          </a:prstGeom>
          <a:noFill/>
          <a:ln>
            <a:noFill/>
          </a:ln>
        </p:spPr>
      </p:pic>
      <p:pic>
        <p:nvPicPr>
          <p:cNvPr id="965" name="Google Shape;965;p31"/>
          <p:cNvPicPr preferRelativeResize="0"/>
          <p:nvPr/>
        </p:nvPicPr>
        <p:blipFill>
          <a:blip r:embed="rId7">
            <a:alphaModFix/>
          </a:blip>
          <a:stretch>
            <a:fillRect/>
          </a:stretch>
        </p:blipFill>
        <p:spPr>
          <a:xfrm>
            <a:off x="6444638" y="3302650"/>
            <a:ext cx="2515886" cy="18869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32"/>
          <p:cNvSpPr txBox="1"/>
          <p:nvPr/>
        </p:nvSpPr>
        <p:spPr>
          <a:xfrm>
            <a:off x="5983350" y="646038"/>
            <a:ext cx="1992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Condensed"/>
                <a:ea typeface="Roboto Condensed"/>
                <a:cs typeface="Roboto Condensed"/>
                <a:sym typeface="Roboto Condensed"/>
              </a:rPr>
              <a:t>APPLICATION ON STM</a:t>
            </a:r>
            <a:endParaRPr b="1" i="0" sz="1300" u="none" cap="none" strike="noStrike">
              <a:solidFill>
                <a:srgbClr val="000000"/>
              </a:solidFill>
              <a:latin typeface="Roboto Condensed"/>
              <a:ea typeface="Roboto Condensed"/>
              <a:cs typeface="Roboto Condensed"/>
              <a:sym typeface="Roboto Condensed"/>
            </a:endParaRPr>
          </a:p>
        </p:txBody>
      </p:sp>
      <p:pic>
        <p:nvPicPr>
          <p:cNvPr id="971" name="Google Shape;971;p32"/>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972" name="Google Shape;972;p32"/>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COMPARISON - METHOD OLv2</a:t>
            </a:r>
            <a:endParaRPr sz="1300"/>
          </a:p>
        </p:txBody>
      </p:sp>
      <p:sp>
        <p:nvSpPr>
          <p:cNvPr id="973" name="Google Shape;973;p32"/>
          <p:cNvSpPr txBox="1"/>
          <p:nvPr/>
        </p:nvSpPr>
        <p:spPr>
          <a:xfrm>
            <a:off x="1517148" y="646038"/>
            <a:ext cx="1992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Condensed"/>
                <a:ea typeface="Roboto Condensed"/>
                <a:cs typeface="Roboto Condensed"/>
                <a:sym typeface="Roboto Condensed"/>
              </a:rPr>
              <a:t>SIMULATION ON LAPTOP</a:t>
            </a:r>
            <a:endParaRPr b="1" i="0" sz="1300" u="none" cap="none" strike="noStrike">
              <a:solidFill>
                <a:srgbClr val="000000"/>
              </a:solidFill>
              <a:latin typeface="Roboto Condensed"/>
              <a:ea typeface="Roboto Condensed"/>
              <a:cs typeface="Roboto Condensed"/>
              <a:sym typeface="Roboto Condensed"/>
            </a:endParaRPr>
          </a:p>
        </p:txBody>
      </p:sp>
      <p:pic>
        <p:nvPicPr>
          <p:cNvPr id="974" name="Google Shape;974;p32"/>
          <p:cNvPicPr preferRelativeResize="0"/>
          <p:nvPr/>
        </p:nvPicPr>
        <p:blipFill>
          <a:blip r:embed="rId4">
            <a:alphaModFix/>
          </a:blip>
          <a:stretch>
            <a:fillRect/>
          </a:stretch>
        </p:blipFill>
        <p:spPr>
          <a:xfrm>
            <a:off x="5005147" y="940163"/>
            <a:ext cx="3789726" cy="2411656"/>
          </a:xfrm>
          <a:prstGeom prst="rect">
            <a:avLst/>
          </a:prstGeom>
          <a:noFill/>
          <a:ln>
            <a:noFill/>
          </a:ln>
        </p:spPr>
      </p:pic>
      <p:pic>
        <p:nvPicPr>
          <p:cNvPr id="975" name="Google Shape;975;p32"/>
          <p:cNvPicPr preferRelativeResize="0"/>
          <p:nvPr/>
        </p:nvPicPr>
        <p:blipFill>
          <a:blip r:embed="rId5">
            <a:alphaModFix/>
          </a:blip>
          <a:stretch>
            <a:fillRect/>
          </a:stretch>
        </p:blipFill>
        <p:spPr>
          <a:xfrm>
            <a:off x="6444600" y="3302650"/>
            <a:ext cx="2515925" cy="1886932"/>
          </a:xfrm>
          <a:prstGeom prst="rect">
            <a:avLst/>
          </a:prstGeom>
          <a:noFill/>
          <a:ln>
            <a:noFill/>
          </a:ln>
        </p:spPr>
      </p:pic>
      <p:pic>
        <p:nvPicPr>
          <p:cNvPr id="976" name="Google Shape;976;p32"/>
          <p:cNvPicPr preferRelativeResize="0"/>
          <p:nvPr/>
        </p:nvPicPr>
        <p:blipFill>
          <a:blip r:embed="rId6">
            <a:alphaModFix/>
          </a:blip>
          <a:stretch>
            <a:fillRect/>
          </a:stretch>
        </p:blipFill>
        <p:spPr>
          <a:xfrm>
            <a:off x="747075" y="968425"/>
            <a:ext cx="3532699" cy="2355149"/>
          </a:xfrm>
          <a:prstGeom prst="rect">
            <a:avLst/>
          </a:prstGeom>
          <a:noFill/>
          <a:ln>
            <a:noFill/>
          </a:ln>
        </p:spPr>
      </p:pic>
      <p:pic>
        <p:nvPicPr>
          <p:cNvPr id="977" name="Google Shape;977;p32"/>
          <p:cNvPicPr preferRelativeResize="0"/>
          <p:nvPr/>
        </p:nvPicPr>
        <p:blipFill>
          <a:blip r:embed="rId7">
            <a:alphaModFix/>
          </a:blip>
          <a:stretch>
            <a:fillRect/>
          </a:stretch>
        </p:blipFill>
        <p:spPr>
          <a:xfrm>
            <a:off x="1307950" y="3249246"/>
            <a:ext cx="2830375" cy="188690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33"/>
          <p:cNvSpPr txBox="1"/>
          <p:nvPr/>
        </p:nvSpPr>
        <p:spPr>
          <a:xfrm>
            <a:off x="5983350" y="646038"/>
            <a:ext cx="1992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Condensed"/>
                <a:ea typeface="Roboto Condensed"/>
                <a:cs typeface="Roboto Condensed"/>
                <a:sym typeface="Roboto Condensed"/>
              </a:rPr>
              <a:t>APPLICATION ON STM</a:t>
            </a:r>
            <a:endParaRPr b="1" i="0" sz="1300" u="none" cap="none" strike="noStrike">
              <a:solidFill>
                <a:srgbClr val="000000"/>
              </a:solidFill>
              <a:latin typeface="Roboto Condensed"/>
              <a:ea typeface="Roboto Condensed"/>
              <a:cs typeface="Roboto Condensed"/>
              <a:sym typeface="Roboto Condensed"/>
            </a:endParaRPr>
          </a:p>
        </p:txBody>
      </p:sp>
      <p:pic>
        <p:nvPicPr>
          <p:cNvPr id="983" name="Google Shape;983;p33"/>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984" name="Google Shape;984;p33"/>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COMPARISON - METHOD OLv2 mini batches</a:t>
            </a:r>
            <a:endParaRPr sz="1300"/>
          </a:p>
        </p:txBody>
      </p:sp>
      <p:sp>
        <p:nvSpPr>
          <p:cNvPr id="985" name="Google Shape;985;p33"/>
          <p:cNvSpPr txBox="1"/>
          <p:nvPr/>
        </p:nvSpPr>
        <p:spPr>
          <a:xfrm>
            <a:off x="1517148" y="646038"/>
            <a:ext cx="1992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Condensed"/>
                <a:ea typeface="Roboto Condensed"/>
                <a:cs typeface="Roboto Condensed"/>
                <a:sym typeface="Roboto Condensed"/>
              </a:rPr>
              <a:t>SIMULATION ON LAPTOP</a:t>
            </a:r>
            <a:endParaRPr b="1" i="0" sz="1300" u="none" cap="none" strike="noStrike">
              <a:solidFill>
                <a:srgbClr val="000000"/>
              </a:solidFill>
              <a:latin typeface="Roboto Condensed"/>
              <a:ea typeface="Roboto Condensed"/>
              <a:cs typeface="Roboto Condensed"/>
              <a:sym typeface="Roboto Condensed"/>
            </a:endParaRPr>
          </a:p>
        </p:txBody>
      </p:sp>
      <p:pic>
        <p:nvPicPr>
          <p:cNvPr id="986" name="Google Shape;986;p33"/>
          <p:cNvPicPr preferRelativeResize="0"/>
          <p:nvPr/>
        </p:nvPicPr>
        <p:blipFill>
          <a:blip r:embed="rId4">
            <a:alphaModFix/>
          </a:blip>
          <a:stretch>
            <a:fillRect/>
          </a:stretch>
        </p:blipFill>
        <p:spPr>
          <a:xfrm>
            <a:off x="747100" y="968425"/>
            <a:ext cx="3532676" cy="2355127"/>
          </a:xfrm>
          <a:prstGeom prst="rect">
            <a:avLst/>
          </a:prstGeom>
          <a:noFill/>
          <a:ln>
            <a:noFill/>
          </a:ln>
        </p:spPr>
      </p:pic>
      <p:pic>
        <p:nvPicPr>
          <p:cNvPr id="987" name="Google Shape;987;p33"/>
          <p:cNvPicPr preferRelativeResize="0"/>
          <p:nvPr/>
        </p:nvPicPr>
        <p:blipFill>
          <a:blip r:embed="rId5">
            <a:alphaModFix/>
          </a:blip>
          <a:stretch>
            <a:fillRect/>
          </a:stretch>
        </p:blipFill>
        <p:spPr>
          <a:xfrm>
            <a:off x="1307935" y="3249250"/>
            <a:ext cx="2830375" cy="1886935"/>
          </a:xfrm>
          <a:prstGeom prst="rect">
            <a:avLst/>
          </a:prstGeom>
          <a:noFill/>
          <a:ln>
            <a:noFill/>
          </a:ln>
        </p:spPr>
      </p:pic>
      <p:pic>
        <p:nvPicPr>
          <p:cNvPr id="988" name="Google Shape;988;p33"/>
          <p:cNvPicPr preferRelativeResize="0"/>
          <p:nvPr/>
        </p:nvPicPr>
        <p:blipFill>
          <a:blip r:embed="rId6">
            <a:alphaModFix/>
          </a:blip>
          <a:stretch>
            <a:fillRect/>
          </a:stretch>
        </p:blipFill>
        <p:spPr>
          <a:xfrm>
            <a:off x="5088649" y="911800"/>
            <a:ext cx="3789701" cy="2411600"/>
          </a:xfrm>
          <a:prstGeom prst="rect">
            <a:avLst/>
          </a:prstGeom>
          <a:noFill/>
          <a:ln>
            <a:noFill/>
          </a:ln>
        </p:spPr>
      </p:pic>
      <p:pic>
        <p:nvPicPr>
          <p:cNvPr id="989" name="Google Shape;989;p33"/>
          <p:cNvPicPr preferRelativeResize="0"/>
          <p:nvPr/>
        </p:nvPicPr>
        <p:blipFill>
          <a:blip r:embed="rId7">
            <a:alphaModFix/>
          </a:blip>
          <a:stretch>
            <a:fillRect/>
          </a:stretch>
        </p:blipFill>
        <p:spPr>
          <a:xfrm>
            <a:off x="6444637" y="3302650"/>
            <a:ext cx="2515888" cy="18869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34"/>
          <p:cNvSpPr txBox="1"/>
          <p:nvPr/>
        </p:nvSpPr>
        <p:spPr>
          <a:xfrm>
            <a:off x="5983350" y="646038"/>
            <a:ext cx="1992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Condensed"/>
                <a:ea typeface="Roboto Condensed"/>
                <a:cs typeface="Roboto Condensed"/>
                <a:sym typeface="Roboto Condensed"/>
              </a:rPr>
              <a:t>APPLICATION ON STM</a:t>
            </a:r>
            <a:endParaRPr b="1" i="0" sz="1300" u="none" cap="none" strike="noStrike">
              <a:solidFill>
                <a:srgbClr val="000000"/>
              </a:solidFill>
              <a:latin typeface="Roboto Condensed"/>
              <a:ea typeface="Roboto Condensed"/>
              <a:cs typeface="Roboto Condensed"/>
              <a:sym typeface="Roboto Condensed"/>
            </a:endParaRPr>
          </a:p>
        </p:txBody>
      </p:sp>
      <p:pic>
        <p:nvPicPr>
          <p:cNvPr id="995" name="Google Shape;995;p34"/>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996" name="Google Shape;996;p34"/>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COMPARISON - METHOD LWF</a:t>
            </a:r>
            <a:endParaRPr sz="1300"/>
          </a:p>
        </p:txBody>
      </p:sp>
      <p:sp>
        <p:nvSpPr>
          <p:cNvPr id="997" name="Google Shape;997;p34"/>
          <p:cNvSpPr txBox="1"/>
          <p:nvPr/>
        </p:nvSpPr>
        <p:spPr>
          <a:xfrm>
            <a:off x="1517148" y="646038"/>
            <a:ext cx="1992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Condensed"/>
                <a:ea typeface="Roboto Condensed"/>
                <a:cs typeface="Roboto Condensed"/>
                <a:sym typeface="Roboto Condensed"/>
              </a:rPr>
              <a:t>SIMULATION ON LAPTOP</a:t>
            </a:r>
            <a:endParaRPr b="1" i="0" sz="1300" u="none" cap="none" strike="noStrike">
              <a:solidFill>
                <a:srgbClr val="000000"/>
              </a:solidFill>
              <a:latin typeface="Roboto Condensed"/>
              <a:ea typeface="Roboto Condensed"/>
              <a:cs typeface="Roboto Condensed"/>
              <a:sym typeface="Roboto Condensed"/>
            </a:endParaRPr>
          </a:p>
        </p:txBody>
      </p:sp>
      <p:pic>
        <p:nvPicPr>
          <p:cNvPr id="998" name="Google Shape;998;p34"/>
          <p:cNvPicPr preferRelativeResize="0"/>
          <p:nvPr/>
        </p:nvPicPr>
        <p:blipFill>
          <a:blip r:embed="rId4">
            <a:alphaModFix/>
          </a:blip>
          <a:stretch>
            <a:fillRect/>
          </a:stretch>
        </p:blipFill>
        <p:spPr>
          <a:xfrm>
            <a:off x="5090098" y="911800"/>
            <a:ext cx="3789701" cy="2411598"/>
          </a:xfrm>
          <a:prstGeom prst="rect">
            <a:avLst/>
          </a:prstGeom>
          <a:noFill/>
          <a:ln>
            <a:noFill/>
          </a:ln>
        </p:spPr>
      </p:pic>
      <p:pic>
        <p:nvPicPr>
          <p:cNvPr id="999" name="Google Shape;999;p34"/>
          <p:cNvPicPr preferRelativeResize="0"/>
          <p:nvPr/>
        </p:nvPicPr>
        <p:blipFill>
          <a:blip r:embed="rId5">
            <a:alphaModFix/>
          </a:blip>
          <a:stretch>
            <a:fillRect/>
          </a:stretch>
        </p:blipFill>
        <p:spPr>
          <a:xfrm>
            <a:off x="6444600" y="3302650"/>
            <a:ext cx="2515925" cy="1886957"/>
          </a:xfrm>
          <a:prstGeom prst="rect">
            <a:avLst/>
          </a:prstGeom>
          <a:noFill/>
          <a:ln>
            <a:noFill/>
          </a:ln>
        </p:spPr>
      </p:pic>
      <p:pic>
        <p:nvPicPr>
          <p:cNvPr id="1000" name="Google Shape;1000;p34"/>
          <p:cNvPicPr preferRelativeResize="0"/>
          <p:nvPr/>
        </p:nvPicPr>
        <p:blipFill>
          <a:blip r:embed="rId6">
            <a:alphaModFix/>
          </a:blip>
          <a:stretch>
            <a:fillRect/>
          </a:stretch>
        </p:blipFill>
        <p:spPr>
          <a:xfrm>
            <a:off x="747100" y="968425"/>
            <a:ext cx="3532676" cy="2355106"/>
          </a:xfrm>
          <a:prstGeom prst="rect">
            <a:avLst/>
          </a:prstGeom>
          <a:noFill/>
          <a:ln>
            <a:noFill/>
          </a:ln>
        </p:spPr>
      </p:pic>
      <p:pic>
        <p:nvPicPr>
          <p:cNvPr id="1001" name="Google Shape;1001;p34"/>
          <p:cNvPicPr preferRelativeResize="0"/>
          <p:nvPr/>
        </p:nvPicPr>
        <p:blipFill>
          <a:blip r:embed="rId7">
            <a:alphaModFix/>
          </a:blip>
          <a:stretch>
            <a:fillRect/>
          </a:stretch>
        </p:blipFill>
        <p:spPr>
          <a:xfrm>
            <a:off x="1307925" y="3249250"/>
            <a:ext cx="2830375" cy="188691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35"/>
          <p:cNvSpPr txBox="1"/>
          <p:nvPr/>
        </p:nvSpPr>
        <p:spPr>
          <a:xfrm>
            <a:off x="5983350" y="646038"/>
            <a:ext cx="1992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Condensed"/>
                <a:ea typeface="Roboto Condensed"/>
                <a:cs typeface="Roboto Condensed"/>
                <a:sym typeface="Roboto Condensed"/>
              </a:rPr>
              <a:t>APPLICATION ON STM</a:t>
            </a:r>
            <a:endParaRPr b="1" i="0" sz="1300" u="none" cap="none" strike="noStrike">
              <a:solidFill>
                <a:srgbClr val="000000"/>
              </a:solidFill>
              <a:latin typeface="Roboto Condensed"/>
              <a:ea typeface="Roboto Condensed"/>
              <a:cs typeface="Roboto Condensed"/>
              <a:sym typeface="Roboto Condensed"/>
            </a:endParaRPr>
          </a:p>
        </p:txBody>
      </p:sp>
      <p:pic>
        <p:nvPicPr>
          <p:cNvPr id="1007" name="Google Shape;1007;p35"/>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1008" name="Google Shape;1008;p35"/>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COMPARISON - METHOD LWF mini batches</a:t>
            </a:r>
            <a:endParaRPr sz="1300"/>
          </a:p>
        </p:txBody>
      </p:sp>
      <p:sp>
        <p:nvSpPr>
          <p:cNvPr id="1009" name="Google Shape;1009;p35"/>
          <p:cNvSpPr txBox="1"/>
          <p:nvPr/>
        </p:nvSpPr>
        <p:spPr>
          <a:xfrm>
            <a:off x="1517148" y="646038"/>
            <a:ext cx="1992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Condensed"/>
                <a:ea typeface="Roboto Condensed"/>
                <a:cs typeface="Roboto Condensed"/>
                <a:sym typeface="Roboto Condensed"/>
              </a:rPr>
              <a:t>SIMULATION ON LAPTOP</a:t>
            </a:r>
            <a:endParaRPr b="1" i="0" sz="1300" u="none" cap="none" strike="noStrike">
              <a:solidFill>
                <a:srgbClr val="000000"/>
              </a:solidFill>
              <a:latin typeface="Roboto Condensed"/>
              <a:ea typeface="Roboto Condensed"/>
              <a:cs typeface="Roboto Condensed"/>
              <a:sym typeface="Roboto Condensed"/>
            </a:endParaRPr>
          </a:p>
        </p:txBody>
      </p:sp>
      <p:pic>
        <p:nvPicPr>
          <p:cNvPr id="1010" name="Google Shape;1010;p35"/>
          <p:cNvPicPr preferRelativeResize="0"/>
          <p:nvPr/>
        </p:nvPicPr>
        <p:blipFill>
          <a:blip r:embed="rId4">
            <a:alphaModFix/>
          </a:blip>
          <a:stretch>
            <a:fillRect/>
          </a:stretch>
        </p:blipFill>
        <p:spPr>
          <a:xfrm>
            <a:off x="747099" y="968425"/>
            <a:ext cx="3532676" cy="2355117"/>
          </a:xfrm>
          <a:prstGeom prst="rect">
            <a:avLst/>
          </a:prstGeom>
          <a:noFill/>
          <a:ln>
            <a:noFill/>
          </a:ln>
        </p:spPr>
      </p:pic>
      <p:pic>
        <p:nvPicPr>
          <p:cNvPr id="1011" name="Google Shape;1011;p35"/>
          <p:cNvPicPr preferRelativeResize="0"/>
          <p:nvPr/>
        </p:nvPicPr>
        <p:blipFill>
          <a:blip r:embed="rId5">
            <a:alphaModFix/>
          </a:blip>
          <a:stretch>
            <a:fillRect/>
          </a:stretch>
        </p:blipFill>
        <p:spPr>
          <a:xfrm>
            <a:off x="1307925" y="3249250"/>
            <a:ext cx="2830375" cy="1886901"/>
          </a:xfrm>
          <a:prstGeom prst="rect">
            <a:avLst/>
          </a:prstGeom>
          <a:noFill/>
          <a:ln>
            <a:noFill/>
          </a:ln>
        </p:spPr>
      </p:pic>
      <p:pic>
        <p:nvPicPr>
          <p:cNvPr id="1012" name="Google Shape;1012;p35"/>
          <p:cNvPicPr preferRelativeResize="0"/>
          <p:nvPr/>
        </p:nvPicPr>
        <p:blipFill>
          <a:blip r:embed="rId6">
            <a:alphaModFix/>
          </a:blip>
          <a:stretch>
            <a:fillRect/>
          </a:stretch>
        </p:blipFill>
        <p:spPr>
          <a:xfrm>
            <a:off x="5088722" y="911775"/>
            <a:ext cx="3789701" cy="2411609"/>
          </a:xfrm>
          <a:prstGeom prst="rect">
            <a:avLst/>
          </a:prstGeom>
          <a:noFill/>
          <a:ln>
            <a:noFill/>
          </a:ln>
        </p:spPr>
      </p:pic>
      <p:pic>
        <p:nvPicPr>
          <p:cNvPr id="1013" name="Google Shape;1013;p35"/>
          <p:cNvPicPr preferRelativeResize="0"/>
          <p:nvPr/>
        </p:nvPicPr>
        <p:blipFill>
          <a:blip r:embed="rId7">
            <a:alphaModFix/>
          </a:blip>
          <a:stretch>
            <a:fillRect/>
          </a:stretch>
        </p:blipFill>
        <p:spPr>
          <a:xfrm>
            <a:off x="6444594" y="3302650"/>
            <a:ext cx="2515925" cy="188695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36"/>
          <p:cNvSpPr txBox="1"/>
          <p:nvPr/>
        </p:nvSpPr>
        <p:spPr>
          <a:xfrm>
            <a:off x="5983350" y="646038"/>
            <a:ext cx="1992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Condensed"/>
                <a:ea typeface="Roboto Condensed"/>
                <a:cs typeface="Roboto Condensed"/>
                <a:sym typeface="Roboto Condensed"/>
              </a:rPr>
              <a:t>APPLICATION ON STM</a:t>
            </a:r>
            <a:endParaRPr b="1" i="0" sz="1300" u="none" cap="none" strike="noStrike">
              <a:solidFill>
                <a:srgbClr val="000000"/>
              </a:solidFill>
              <a:latin typeface="Roboto Condensed"/>
              <a:ea typeface="Roboto Condensed"/>
              <a:cs typeface="Roboto Condensed"/>
              <a:sym typeface="Roboto Condensed"/>
            </a:endParaRPr>
          </a:p>
        </p:txBody>
      </p:sp>
      <p:pic>
        <p:nvPicPr>
          <p:cNvPr id="1019" name="Google Shape;1019;p36"/>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1020" name="Google Shape;1020;p36"/>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COMPARISON - METHOD CWR</a:t>
            </a:r>
            <a:endParaRPr sz="1300"/>
          </a:p>
        </p:txBody>
      </p:sp>
      <p:sp>
        <p:nvSpPr>
          <p:cNvPr id="1021" name="Google Shape;1021;p36"/>
          <p:cNvSpPr txBox="1"/>
          <p:nvPr/>
        </p:nvSpPr>
        <p:spPr>
          <a:xfrm>
            <a:off x="1517148" y="646038"/>
            <a:ext cx="1992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Condensed"/>
                <a:ea typeface="Roboto Condensed"/>
                <a:cs typeface="Roboto Condensed"/>
                <a:sym typeface="Roboto Condensed"/>
              </a:rPr>
              <a:t>SIMULATION ON LAPTOP</a:t>
            </a:r>
            <a:endParaRPr b="1" i="0" sz="1300" u="none" cap="none" strike="noStrike">
              <a:solidFill>
                <a:srgbClr val="000000"/>
              </a:solidFill>
              <a:latin typeface="Roboto Condensed"/>
              <a:ea typeface="Roboto Condensed"/>
              <a:cs typeface="Roboto Condensed"/>
              <a:sym typeface="Roboto Condensed"/>
            </a:endParaRPr>
          </a:p>
        </p:txBody>
      </p:sp>
      <p:pic>
        <p:nvPicPr>
          <p:cNvPr id="1022" name="Google Shape;1022;p36"/>
          <p:cNvPicPr preferRelativeResize="0"/>
          <p:nvPr/>
        </p:nvPicPr>
        <p:blipFill>
          <a:blip r:embed="rId4">
            <a:alphaModFix/>
          </a:blip>
          <a:stretch>
            <a:fillRect/>
          </a:stretch>
        </p:blipFill>
        <p:spPr>
          <a:xfrm>
            <a:off x="5088722" y="911775"/>
            <a:ext cx="3789701" cy="2411623"/>
          </a:xfrm>
          <a:prstGeom prst="rect">
            <a:avLst/>
          </a:prstGeom>
          <a:noFill/>
          <a:ln>
            <a:noFill/>
          </a:ln>
        </p:spPr>
      </p:pic>
      <p:pic>
        <p:nvPicPr>
          <p:cNvPr id="1023" name="Google Shape;1023;p36"/>
          <p:cNvPicPr preferRelativeResize="0"/>
          <p:nvPr/>
        </p:nvPicPr>
        <p:blipFill>
          <a:blip r:embed="rId5">
            <a:alphaModFix/>
          </a:blip>
          <a:stretch>
            <a:fillRect/>
          </a:stretch>
        </p:blipFill>
        <p:spPr>
          <a:xfrm>
            <a:off x="6444600" y="3302650"/>
            <a:ext cx="2515925" cy="1886944"/>
          </a:xfrm>
          <a:prstGeom prst="rect">
            <a:avLst/>
          </a:prstGeom>
          <a:noFill/>
          <a:ln>
            <a:noFill/>
          </a:ln>
        </p:spPr>
      </p:pic>
      <p:pic>
        <p:nvPicPr>
          <p:cNvPr id="1024" name="Google Shape;1024;p36"/>
          <p:cNvPicPr preferRelativeResize="0"/>
          <p:nvPr/>
        </p:nvPicPr>
        <p:blipFill>
          <a:blip r:embed="rId6">
            <a:alphaModFix/>
          </a:blip>
          <a:stretch>
            <a:fillRect/>
          </a:stretch>
        </p:blipFill>
        <p:spPr>
          <a:xfrm>
            <a:off x="747100" y="968425"/>
            <a:ext cx="3532676" cy="2355107"/>
          </a:xfrm>
          <a:prstGeom prst="rect">
            <a:avLst/>
          </a:prstGeom>
          <a:noFill/>
          <a:ln>
            <a:noFill/>
          </a:ln>
        </p:spPr>
      </p:pic>
      <p:pic>
        <p:nvPicPr>
          <p:cNvPr id="1025" name="Google Shape;1025;p36"/>
          <p:cNvPicPr preferRelativeResize="0"/>
          <p:nvPr/>
        </p:nvPicPr>
        <p:blipFill>
          <a:blip r:embed="rId7">
            <a:alphaModFix/>
          </a:blip>
          <a:stretch>
            <a:fillRect/>
          </a:stretch>
        </p:blipFill>
        <p:spPr>
          <a:xfrm>
            <a:off x="1307949" y="3249250"/>
            <a:ext cx="2830350" cy="1886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37"/>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RESULTS OF THE APPLICATION ON STM</a:t>
            </a:r>
            <a:endParaRPr/>
          </a:p>
        </p:txBody>
      </p:sp>
      <p:sp>
        <p:nvSpPr>
          <p:cNvPr id="1031" name="Google Shape;1031;p3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grpSp>
        <p:nvGrpSpPr>
          <p:cNvPr id="1032" name="Google Shape;1032;p37"/>
          <p:cNvGrpSpPr/>
          <p:nvPr/>
        </p:nvGrpSpPr>
        <p:grpSpPr>
          <a:xfrm>
            <a:off x="197706" y="554294"/>
            <a:ext cx="573919" cy="416521"/>
            <a:chOff x="3932350" y="3714775"/>
            <a:chExt cx="439650" cy="319075"/>
          </a:xfrm>
        </p:grpSpPr>
        <p:sp>
          <p:nvSpPr>
            <p:cNvPr id="1033" name="Google Shape;1033;p37"/>
            <p:cNvSpPr/>
            <p:nvPr/>
          </p:nvSpPr>
          <p:spPr>
            <a:xfrm>
              <a:off x="3932350" y="3714775"/>
              <a:ext cx="439650" cy="319075"/>
            </a:xfrm>
            <a:custGeom>
              <a:rect b="b" l="l" r="r" t="t"/>
              <a:pathLst>
                <a:path extrusionOk="0" fill="none" h="12763" w="17586">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37"/>
            <p:cNvSpPr/>
            <p:nvPr/>
          </p:nvSpPr>
          <p:spPr>
            <a:xfrm>
              <a:off x="3970100" y="3862750"/>
              <a:ext cx="77350" cy="132750"/>
            </a:xfrm>
            <a:custGeom>
              <a:rect b="b" l="l" r="r" t="t"/>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37"/>
            <p:cNvSpPr/>
            <p:nvPr/>
          </p:nvSpPr>
          <p:spPr>
            <a:xfrm>
              <a:off x="4278800" y="3862750"/>
              <a:ext cx="77350" cy="132750"/>
            </a:xfrm>
            <a:custGeom>
              <a:rect b="b" l="l" r="r" t="t"/>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37"/>
            <p:cNvSpPr/>
            <p:nvPr/>
          </p:nvSpPr>
          <p:spPr>
            <a:xfrm>
              <a:off x="4073000" y="3716600"/>
              <a:ext cx="77350" cy="278900"/>
            </a:xfrm>
            <a:custGeom>
              <a:rect b="b" l="l" r="r" t="t"/>
              <a:pathLst>
                <a:path extrusionOk="0" fill="none" h="11156" w="3094">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37"/>
            <p:cNvSpPr/>
            <p:nvPr/>
          </p:nvSpPr>
          <p:spPr>
            <a:xfrm>
              <a:off x="4175900" y="3787250"/>
              <a:ext cx="77350" cy="208250"/>
            </a:xfrm>
            <a:custGeom>
              <a:rect b="b" l="l" r="r" t="t"/>
              <a:pathLst>
                <a:path extrusionOk="0" fill="none" h="8330" w="3094">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8" name="Google Shape;1038;p37"/>
          <p:cNvSpPr txBox="1"/>
          <p:nvPr/>
        </p:nvSpPr>
        <p:spPr>
          <a:xfrm>
            <a:off x="6400878" y="4326500"/>
            <a:ext cx="1538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Condensed Light"/>
                <a:ea typeface="Roboto Condensed Light"/>
                <a:cs typeface="Roboto Condensed Light"/>
                <a:sym typeface="Roboto Condensed Light"/>
              </a:rPr>
              <a:t>Size of RAM is 96kB</a:t>
            </a:r>
            <a:endParaRPr b="0" i="0" sz="1200" u="none" cap="none" strike="noStrike">
              <a:solidFill>
                <a:srgbClr val="000000"/>
              </a:solidFill>
              <a:latin typeface="Roboto Condensed Light"/>
              <a:ea typeface="Roboto Condensed Light"/>
              <a:cs typeface="Roboto Condensed Light"/>
              <a:sym typeface="Roboto Condensed Light"/>
            </a:endParaRPr>
          </a:p>
        </p:txBody>
      </p:sp>
      <p:pic>
        <p:nvPicPr>
          <p:cNvPr id="1039" name="Google Shape;1039;p37"/>
          <p:cNvPicPr preferRelativeResize="0"/>
          <p:nvPr/>
        </p:nvPicPr>
        <p:blipFill rotWithShape="1">
          <a:blip r:embed="rId3">
            <a:alphaModFix/>
          </a:blip>
          <a:srcRect b="0" l="0" r="0" t="0"/>
          <a:stretch/>
        </p:blipFill>
        <p:spPr>
          <a:xfrm>
            <a:off x="0" y="1364000"/>
            <a:ext cx="9143997" cy="3080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38"/>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CONCLUSIONS</a:t>
            </a:r>
            <a:endParaRPr/>
          </a:p>
        </p:txBody>
      </p:sp>
      <p:sp>
        <p:nvSpPr>
          <p:cNvPr id="1045" name="Google Shape;1045;p3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1046" name="Google Shape;1046;p38"/>
          <p:cNvSpPr txBox="1"/>
          <p:nvPr>
            <p:ph idx="4294967295" type="body"/>
          </p:nvPr>
        </p:nvSpPr>
        <p:spPr>
          <a:xfrm>
            <a:off x="549337" y="1501250"/>
            <a:ext cx="8016300" cy="3145500"/>
          </a:xfrm>
          <a:prstGeom prst="rect">
            <a:avLst/>
          </a:prstGeom>
          <a:noFill/>
          <a:ln>
            <a:noFill/>
          </a:ln>
        </p:spPr>
        <p:txBody>
          <a:bodyPr anchorCtr="0" anchor="ctr" bIns="91425" lIns="91425" spcFirstLastPara="1" rIns="91425" wrap="square" tIns="91425">
            <a:noAutofit/>
          </a:bodyPr>
          <a:lstStyle/>
          <a:p>
            <a:pPr indent="-393700" lvl="0" marL="457200" rtl="0" algn="l">
              <a:lnSpc>
                <a:spcPct val="150000"/>
              </a:lnSpc>
              <a:spcBef>
                <a:spcPts val="0"/>
              </a:spcBef>
              <a:spcAft>
                <a:spcPts val="0"/>
              </a:spcAft>
              <a:buSzPts val="2600"/>
              <a:buChar char="▰"/>
            </a:pPr>
            <a:r>
              <a:rPr lang="en" sz="1700">
                <a:solidFill>
                  <a:srgbClr val="000000"/>
                </a:solidFill>
              </a:rPr>
              <a:t>The simulation on the laptop and the application on the STM are basically the same</a:t>
            </a:r>
            <a:endParaRPr sz="1700">
              <a:solidFill>
                <a:srgbClr val="000000"/>
              </a:solidFill>
            </a:endParaRPr>
          </a:p>
          <a:p>
            <a:pPr indent="0" lvl="0" marL="457200" rtl="0" algn="l">
              <a:lnSpc>
                <a:spcPct val="150000"/>
              </a:lnSpc>
              <a:spcBef>
                <a:spcPts val="0"/>
              </a:spcBef>
              <a:spcAft>
                <a:spcPts val="0"/>
              </a:spcAft>
              <a:buSzPts val="2400"/>
              <a:buNone/>
            </a:pPr>
            <a:r>
              <a:t/>
            </a:r>
            <a:endParaRPr sz="2200"/>
          </a:p>
          <a:p>
            <a:pPr indent="-393700" lvl="0" marL="457200" rtl="0" algn="l">
              <a:lnSpc>
                <a:spcPct val="150000"/>
              </a:lnSpc>
              <a:spcBef>
                <a:spcPts val="0"/>
              </a:spcBef>
              <a:spcAft>
                <a:spcPts val="0"/>
              </a:spcAft>
              <a:buSzPts val="2600"/>
              <a:buChar char="▰"/>
            </a:pPr>
            <a:r>
              <a:rPr lang="en" sz="1700">
                <a:solidFill>
                  <a:srgbClr val="000000"/>
                </a:solidFill>
              </a:rPr>
              <a:t>Overall, both show good results and are able to learn all the new classes</a:t>
            </a:r>
            <a:endParaRPr sz="1700">
              <a:solidFill>
                <a:srgbClr val="000000"/>
              </a:solidFill>
            </a:endParaRPr>
          </a:p>
          <a:p>
            <a:pPr indent="0" lvl="0" marL="0" rtl="0" algn="l">
              <a:lnSpc>
                <a:spcPct val="100000"/>
              </a:lnSpc>
              <a:spcBef>
                <a:spcPts val="0"/>
              </a:spcBef>
              <a:spcAft>
                <a:spcPts val="1000"/>
              </a:spcAft>
              <a:buSzPts val="24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39"/>
          <p:cNvSpPr txBox="1"/>
          <p:nvPr>
            <p:ph type="ctrTitle"/>
          </p:nvPr>
        </p:nvSpPr>
        <p:spPr>
          <a:xfrm>
            <a:off x="463525" y="2871148"/>
            <a:ext cx="40944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DEBUGGING OF THE DIFFERENCES</a:t>
            </a:r>
            <a:endParaRPr/>
          </a:p>
        </p:txBody>
      </p:sp>
      <p:sp>
        <p:nvSpPr>
          <p:cNvPr id="1052" name="Google Shape;1052;p39"/>
          <p:cNvSpPr txBox="1"/>
          <p:nvPr>
            <p:ph idx="1" type="subTitle"/>
          </p:nvPr>
        </p:nvSpPr>
        <p:spPr>
          <a:xfrm>
            <a:off x="463525" y="3975449"/>
            <a:ext cx="40944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000"/>
              </a:spcAft>
              <a:buSzPts val="2000"/>
              <a:buNone/>
            </a:pPr>
            <a:r>
              <a:rPr lang="en"/>
              <a:t>SIMULATION vs APPLICATION </a:t>
            </a:r>
            <a:endParaRPr/>
          </a:p>
        </p:txBody>
      </p:sp>
      <p:sp>
        <p:nvSpPr>
          <p:cNvPr id="1053" name="Google Shape;1053;p3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MY IMPLEMENTATION</a:t>
            </a:r>
            <a:endParaRPr/>
          </a:p>
        </p:txBody>
      </p:sp>
      <p:sp>
        <p:nvSpPr>
          <p:cNvPr id="246" name="Google Shape;246;p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r>
              <a:rPr lang="en"/>
              <a:t>2</a:t>
            </a:r>
            <a:endParaRPr/>
          </a:p>
        </p:txBody>
      </p:sp>
      <p:grpSp>
        <p:nvGrpSpPr>
          <p:cNvPr id="247" name="Google Shape;247;p4"/>
          <p:cNvGrpSpPr/>
          <p:nvPr/>
        </p:nvGrpSpPr>
        <p:grpSpPr>
          <a:xfrm>
            <a:off x="282216" y="590918"/>
            <a:ext cx="369505" cy="369505"/>
            <a:chOff x="2594050" y="1631825"/>
            <a:chExt cx="439625" cy="439625"/>
          </a:xfrm>
        </p:grpSpPr>
        <p:sp>
          <p:nvSpPr>
            <p:cNvPr id="248" name="Google Shape;248;p4"/>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4"/>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4"/>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2" name="Google Shape;252;p4"/>
          <p:cNvSpPr txBox="1"/>
          <p:nvPr>
            <p:ph idx="1" type="body"/>
          </p:nvPr>
        </p:nvSpPr>
        <p:spPr>
          <a:xfrm>
            <a:off x="241325" y="1327350"/>
            <a:ext cx="7931700" cy="3145500"/>
          </a:xfrm>
          <a:prstGeom prst="rect">
            <a:avLst/>
          </a:prstGeom>
          <a:noFill/>
          <a:ln>
            <a:noFill/>
          </a:ln>
        </p:spPr>
        <p:txBody>
          <a:bodyPr anchorCtr="0" anchor="ctr" bIns="91425" lIns="91425" spcFirstLastPara="1" rIns="91425" wrap="square" tIns="91425">
            <a:noAutofit/>
          </a:bodyPr>
          <a:lstStyle/>
          <a:p>
            <a:pPr indent="-349250" lvl="0" marL="457200" rtl="0" algn="l">
              <a:lnSpc>
                <a:spcPct val="100000"/>
              </a:lnSpc>
              <a:spcBef>
                <a:spcPts val="0"/>
              </a:spcBef>
              <a:spcAft>
                <a:spcPts val="0"/>
              </a:spcAft>
              <a:buSzPts val="1900"/>
              <a:buChar char="▰"/>
            </a:pPr>
            <a:r>
              <a:rPr lang="en" sz="1900"/>
              <a:t>The initial code is developed on the laptop (Tensorflow + Jupyter + Python)</a:t>
            </a:r>
            <a:endParaRPr sz="1900"/>
          </a:p>
          <a:p>
            <a:pPr indent="0" lvl="0" marL="0" rtl="0" algn="l">
              <a:lnSpc>
                <a:spcPct val="100000"/>
              </a:lnSpc>
              <a:spcBef>
                <a:spcPts val="1000"/>
              </a:spcBef>
              <a:spcAft>
                <a:spcPts val="0"/>
              </a:spcAft>
              <a:buSzPts val="2400"/>
              <a:buNone/>
            </a:pPr>
            <a:r>
              <a:t/>
            </a:r>
            <a:endParaRPr sz="1900"/>
          </a:p>
          <a:p>
            <a:pPr indent="0" lvl="0" marL="0" rtl="0" algn="l">
              <a:lnSpc>
                <a:spcPct val="100000"/>
              </a:lnSpc>
              <a:spcBef>
                <a:spcPts val="1000"/>
              </a:spcBef>
              <a:spcAft>
                <a:spcPts val="0"/>
              </a:spcAft>
              <a:buSzPts val="2400"/>
              <a:buNone/>
            </a:pPr>
            <a:r>
              <a:t/>
            </a:r>
            <a:endParaRPr sz="1900"/>
          </a:p>
          <a:p>
            <a:pPr indent="0" lvl="0" marL="0" rtl="0" algn="l">
              <a:lnSpc>
                <a:spcPct val="100000"/>
              </a:lnSpc>
              <a:spcBef>
                <a:spcPts val="1000"/>
              </a:spcBef>
              <a:spcAft>
                <a:spcPts val="0"/>
              </a:spcAft>
              <a:buSzPts val="2400"/>
              <a:buNone/>
            </a:pPr>
            <a:r>
              <a:t/>
            </a:r>
            <a:endParaRPr sz="1900"/>
          </a:p>
          <a:p>
            <a:pPr indent="-349250" lvl="0" marL="457200" rtl="0" algn="l">
              <a:lnSpc>
                <a:spcPct val="100000"/>
              </a:lnSpc>
              <a:spcBef>
                <a:spcPts val="1000"/>
              </a:spcBef>
              <a:spcAft>
                <a:spcPts val="0"/>
              </a:spcAft>
              <a:buSzPts val="1900"/>
              <a:buChar char="▰"/>
            </a:pPr>
            <a:r>
              <a:rPr lang="en" sz="1900"/>
              <a:t>Later the same code has been ported on the STM NUCLEO</a:t>
            </a:r>
            <a:endParaRPr sz="1900"/>
          </a:p>
          <a:p>
            <a:pPr indent="0" lvl="0" marL="0" rtl="0" algn="l">
              <a:lnSpc>
                <a:spcPct val="100000"/>
              </a:lnSpc>
              <a:spcBef>
                <a:spcPts val="1000"/>
              </a:spcBef>
              <a:spcAft>
                <a:spcPts val="1000"/>
              </a:spcAft>
              <a:buSzPts val="2400"/>
              <a:buNone/>
            </a:pPr>
            <a:r>
              <a:t/>
            </a:r>
            <a:endParaRPr/>
          </a:p>
        </p:txBody>
      </p:sp>
      <p:pic>
        <p:nvPicPr>
          <p:cNvPr id="253" name="Google Shape;253;p4"/>
          <p:cNvPicPr preferRelativeResize="0"/>
          <p:nvPr/>
        </p:nvPicPr>
        <p:blipFill rotWithShape="1">
          <a:blip r:embed="rId3">
            <a:alphaModFix/>
          </a:blip>
          <a:srcRect b="0" l="0" r="0" t="0"/>
          <a:stretch/>
        </p:blipFill>
        <p:spPr>
          <a:xfrm>
            <a:off x="1701300" y="2137421"/>
            <a:ext cx="623499" cy="666624"/>
          </a:xfrm>
          <a:prstGeom prst="rect">
            <a:avLst/>
          </a:prstGeom>
          <a:noFill/>
          <a:ln>
            <a:noFill/>
          </a:ln>
        </p:spPr>
      </p:pic>
      <p:pic>
        <p:nvPicPr>
          <p:cNvPr id="254" name="Google Shape;254;p4"/>
          <p:cNvPicPr preferRelativeResize="0"/>
          <p:nvPr/>
        </p:nvPicPr>
        <p:blipFill rotWithShape="1">
          <a:blip r:embed="rId4">
            <a:alphaModFix/>
          </a:blip>
          <a:srcRect b="0" l="0" r="0" t="0"/>
          <a:stretch/>
        </p:blipFill>
        <p:spPr>
          <a:xfrm>
            <a:off x="3411847" y="2087638"/>
            <a:ext cx="661475" cy="766200"/>
          </a:xfrm>
          <a:prstGeom prst="rect">
            <a:avLst/>
          </a:prstGeom>
          <a:noFill/>
          <a:ln>
            <a:noFill/>
          </a:ln>
        </p:spPr>
      </p:pic>
      <p:pic>
        <p:nvPicPr>
          <p:cNvPr id="255" name="Google Shape;255;p4"/>
          <p:cNvPicPr preferRelativeResize="0"/>
          <p:nvPr/>
        </p:nvPicPr>
        <p:blipFill rotWithShape="1">
          <a:blip r:embed="rId5">
            <a:alphaModFix/>
          </a:blip>
          <a:srcRect b="0" l="0" r="0" t="0"/>
          <a:stretch/>
        </p:blipFill>
        <p:spPr>
          <a:xfrm>
            <a:off x="5215900" y="2113614"/>
            <a:ext cx="717051" cy="714250"/>
          </a:xfrm>
          <a:prstGeom prst="rect">
            <a:avLst/>
          </a:prstGeom>
          <a:noFill/>
          <a:ln>
            <a:noFill/>
          </a:ln>
        </p:spPr>
      </p:pic>
      <p:pic>
        <p:nvPicPr>
          <p:cNvPr id="256" name="Google Shape;256;p4"/>
          <p:cNvPicPr preferRelativeResize="0"/>
          <p:nvPr/>
        </p:nvPicPr>
        <p:blipFill rotWithShape="1">
          <a:blip r:embed="rId6">
            <a:alphaModFix/>
          </a:blip>
          <a:srcRect b="0" l="0" r="0" t="0"/>
          <a:stretch/>
        </p:blipFill>
        <p:spPr>
          <a:xfrm>
            <a:off x="1385275" y="3782700"/>
            <a:ext cx="1046575" cy="1025650"/>
          </a:xfrm>
          <a:prstGeom prst="rect">
            <a:avLst/>
          </a:prstGeom>
          <a:noFill/>
          <a:ln>
            <a:noFill/>
          </a:ln>
        </p:spPr>
      </p:pic>
      <p:pic>
        <p:nvPicPr>
          <p:cNvPr id="257" name="Google Shape;257;p4"/>
          <p:cNvPicPr preferRelativeResize="0"/>
          <p:nvPr/>
        </p:nvPicPr>
        <p:blipFill rotWithShape="1">
          <a:blip r:embed="rId7">
            <a:alphaModFix/>
          </a:blip>
          <a:srcRect b="0" l="0" r="0" t="0"/>
          <a:stretch/>
        </p:blipFill>
        <p:spPr>
          <a:xfrm>
            <a:off x="3671700" y="3860512"/>
            <a:ext cx="870025" cy="8700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pic>
        <p:nvPicPr>
          <p:cNvPr id="1058" name="Google Shape;1058;p40"/>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1059" name="Google Shape;1059;p40"/>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SET UP OF CONTROLLED DATASET</a:t>
            </a:r>
            <a:endParaRPr sz="1300"/>
          </a:p>
        </p:txBody>
      </p:sp>
      <p:sp>
        <p:nvSpPr>
          <p:cNvPr id="1060" name="Google Shape;1060;p40"/>
          <p:cNvSpPr txBox="1"/>
          <p:nvPr>
            <p:ph idx="4294967295" type="body"/>
          </p:nvPr>
        </p:nvSpPr>
        <p:spPr>
          <a:xfrm>
            <a:off x="549325" y="1120250"/>
            <a:ext cx="8016300" cy="2325000"/>
          </a:xfrm>
          <a:prstGeom prst="rect">
            <a:avLst/>
          </a:prstGeom>
          <a:noFill/>
          <a:ln>
            <a:noFill/>
          </a:ln>
        </p:spPr>
        <p:txBody>
          <a:bodyPr anchorCtr="0" anchor="ctr" bIns="91425" lIns="91425" spcFirstLastPara="1" rIns="91425" wrap="square" tIns="91425">
            <a:noAutofit/>
          </a:bodyPr>
          <a:lstStyle/>
          <a:p>
            <a:pPr indent="-393700" lvl="0" marL="457200" rtl="0" algn="l">
              <a:lnSpc>
                <a:spcPct val="150000"/>
              </a:lnSpc>
              <a:spcBef>
                <a:spcPts val="0"/>
              </a:spcBef>
              <a:spcAft>
                <a:spcPts val="0"/>
              </a:spcAft>
              <a:buSzPts val="2600"/>
              <a:buChar char="▰"/>
            </a:pPr>
            <a:r>
              <a:rPr lang="en" sz="1700">
                <a:solidFill>
                  <a:srgbClr val="000000"/>
                </a:solidFill>
              </a:rPr>
              <a:t>The training dataset is mixed and saved in a txt file</a:t>
            </a:r>
            <a:endParaRPr sz="1700">
              <a:solidFill>
                <a:srgbClr val="000000"/>
              </a:solidFill>
            </a:endParaRPr>
          </a:p>
          <a:p>
            <a:pPr indent="-393700" lvl="0" marL="457200" rtl="0" algn="l">
              <a:lnSpc>
                <a:spcPct val="150000"/>
              </a:lnSpc>
              <a:spcBef>
                <a:spcPts val="0"/>
              </a:spcBef>
              <a:spcAft>
                <a:spcPts val="0"/>
              </a:spcAft>
              <a:buSzPts val="2600"/>
              <a:buChar char="▰"/>
            </a:pPr>
            <a:r>
              <a:rPr lang="en" sz="1700">
                <a:solidFill>
                  <a:srgbClr val="000000"/>
                </a:solidFill>
              </a:rPr>
              <a:t>In both the laptop training and STM training the dataset is loaded from this txt file </a:t>
            </a:r>
            <a:endParaRPr sz="2200"/>
          </a:p>
          <a:p>
            <a:pPr indent="-393700" lvl="0" marL="457200" rtl="0" algn="l">
              <a:lnSpc>
                <a:spcPct val="150000"/>
              </a:lnSpc>
              <a:spcBef>
                <a:spcPts val="0"/>
              </a:spcBef>
              <a:spcAft>
                <a:spcPts val="0"/>
              </a:spcAft>
              <a:buSzPts val="2600"/>
              <a:buChar char="▰"/>
            </a:pPr>
            <a:r>
              <a:rPr lang="en" sz="1700">
                <a:solidFill>
                  <a:srgbClr val="000000"/>
                </a:solidFill>
              </a:rPr>
              <a:t>Application and simulation are subjected to the same exact data in the same exact order</a:t>
            </a:r>
            <a:endParaRPr sz="1700">
              <a:solidFill>
                <a:srgbClr val="000000"/>
              </a:solidFill>
            </a:endParaRPr>
          </a:p>
          <a:p>
            <a:pPr indent="0" lvl="0" marL="0" rtl="0" algn="l">
              <a:lnSpc>
                <a:spcPct val="100000"/>
              </a:lnSpc>
              <a:spcBef>
                <a:spcPts val="0"/>
              </a:spcBef>
              <a:spcAft>
                <a:spcPts val="1000"/>
              </a:spcAft>
              <a:buSzPts val="2400"/>
              <a:buNone/>
            </a:pPr>
            <a:r>
              <a:t/>
            </a:r>
            <a:endParaRPr/>
          </a:p>
        </p:txBody>
      </p:sp>
      <p:sp>
        <p:nvSpPr>
          <p:cNvPr id="1061" name="Google Shape;1061;p40"/>
          <p:cNvSpPr txBox="1"/>
          <p:nvPr/>
        </p:nvSpPr>
        <p:spPr>
          <a:xfrm>
            <a:off x="657275" y="4116025"/>
            <a:ext cx="7741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Roboto Condensed Light"/>
                <a:ea typeface="Roboto Condensed Light"/>
                <a:cs typeface="Roboto Condensed Light"/>
                <a:sym typeface="Roboto Condensed Light"/>
              </a:rPr>
              <a:t>After some testing it turns out that the problem was the dataset itself</a:t>
            </a:r>
            <a:endParaRPr b="0" i="0" sz="16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41"/>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1067" name="Google Shape;1067;p41"/>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WHERE TO LOOK FOR DIFFERENCES</a:t>
            </a:r>
            <a:endParaRPr sz="1300"/>
          </a:p>
        </p:txBody>
      </p:sp>
      <p:sp>
        <p:nvSpPr>
          <p:cNvPr id="1068" name="Google Shape;1068;p41"/>
          <p:cNvSpPr txBox="1"/>
          <p:nvPr>
            <p:ph idx="4294967295" type="body"/>
          </p:nvPr>
        </p:nvSpPr>
        <p:spPr>
          <a:xfrm>
            <a:off x="281675" y="940925"/>
            <a:ext cx="8016300" cy="2990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SzPts val="2400"/>
              <a:buNone/>
            </a:pPr>
            <a:r>
              <a:rPr lang="en" sz="1700">
                <a:solidFill>
                  <a:srgbClr val="000000"/>
                </a:solidFill>
              </a:rPr>
              <a:t>There are 3 places in which the output can be monitored:</a:t>
            </a:r>
            <a:endParaRPr sz="1700">
              <a:solidFill>
                <a:srgbClr val="000000"/>
              </a:solidFill>
            </a:endParaRPr>
          </a:p>
          <a:p>
            <a:pPr indent="-393700" lvl="0" marL="457200" rtl="0" algn="l">
              <a:lnSpc>
                <a:spcPct val="150000"/>
              </a:lnSpc>
              <a:spcBef>
                <a:spcPts val="0"/>
              </a:spcBef>
              <a:spcAft>
                <a:spcPts val="0"/>
              </a:spcAft>
              <a:buSzPts val="2600"/>
              <a:buChar char="▰"/>
            </a:pPr>
            <a:r>
              <a:rPr b="1" lang="en" sz="1700">
                <a:solidFill>
                  <a:srgbClr val="000000"/>
                </a:solidFill>
                <a:latin typeface="Roboto Condensed"/>
                <a:ea typeface="Roboto Condensed"/>
                <a:cs typeface="Roboto Condensed"/>
                <a:sym typeface="Roboto Condensed"/>
              </a:rPr>
              <a:t>1</a:t>
            </a:r>
            <a:r>
              <a:rPr lang="en" sz="1700">
                <a:solidFill>
                  <a:srgbClr val="000000"/>
                </a:solidFill>
              </a:rPr>
              <a:t> - Immediately after the frozen model (to see the errors introduced by CUBE MX)</a:t>
            </a:r>
            <a:endParaRPr sz="1700">
              <a:solidFill>
                <a:srgbClr val="000000"/>
              </a:solidFill>
            </a:endParaRPr>
          </a:p>
          <a:p>
            <a:pPr indent="-393700" lvl="0" marL="457200" rtl="0" algn="l">
              <a:lnSpc>
                <a:spcPct val="150000"/>
              </a:lnSpc>
              <a:spcBef>
                <a:spcPts val="0"/>
              </a:spcBef>
              <a:spcAft>
                <a:spcPts val="0"/>
              </a:spcAft>
              <a:buSzPts val="2600"/>
              <a:buChar char="▰"/>
            </a:pPr>
            <a:r>
              <a:rPr b="1" lang="en" sz="1700">
                <a:solidFill>
                  <a:srgbClr val="000000"/>
                </a:solidFill>
                <a:latin typeface="Roboto Condensed"/>
                <a:ea typeface="Roboto Condensed"/>
                <a:cs typeface="Roboto Condensed"/>
                <a:sym typeface="Roboto Condensed"/>
              </a:rPr>
              <a:t>2</a:t>
            </a:r>
            <a:r>
              <a:rPr lang="en" sz="1700">
                <a:solidFill>
                  <a:srgbClr val="000000"/>
                </a:solidFill>
              </a:rPr>
              <a:t> - After the softmax layer</a:t>
            </a:r>
            <a:endParaRPr sz="2200"/>
          </a:p>
          <a:p>
            <a:pPr indent="-393700" lvl="0" marL="457200" rtl="0" algn="l">
              <a:lnSpc>
                <a:spcPct val="150000"/>
              </a:lnSpc>
              <a:spcBef>
                <a:spcPts val="0"/>
              </a:spcBef>
              <a:spcAft>
                <a:spcPts val="0"/>
              </a:spcAft>
              <a:buSzPts val="2600"/>
              <a:buChar char="▰"/>
            </a:pPr>
            <a:r>
              <a:rPr b="1" lang="en" sz="1700">
                <a:solidFill>
                  <a:srgbClr val="000000"/>
                </a:solidFill>
                <a:latin typeface="Roboto Condensed"/>
                <a:ea typeface="Roboto Condensed"/>
                <a:cs typeface="Roboto Condensed"/>
                <a:sym typeface="Roboto Condensed"/>
              </a:rPr>
              <a:t>3</a:t>
            </a:r>
            <a:r>
              <a:rPr lang="en" sz="1700">
                <a:solidFill>
                  <a:srgbClr val="000000"/>
                </a:solidFill>
              </a:rPr>
              <a:t> - See the history of the weights and biases</a:t>
            </a:r>
            <a:endParaRPr sz="1700">
              <a:solidFill>
                <a:srgbClr val="000000"/>
              </a:solidFill>
            </a:endParaRPr>
          </a:p>
          <a:p>
            <a:pPr indent="0" lvl="0" marL="0" rtl="0" algn="l">
              <a:lnSpc>
                <a:spcPct val="100000"/>
              </a:lnSpc>
              <a:spcBef>
                <a:spcPts val="0"/>
              </a:spcBef>
              <a:spcAft>
                <a:spcPts val="1000"/>
              </a:spcAft>
              <a:buSzPts val="2400"/>
              <a:buNone/>
            </a:pPr>
            <a:r>
              <a:t/>
            </a:r>
            <a:endParaRPr/>
          </a:p>
        </p:txBody>
      </p:sp>
      <p:pic>
        <p:nvPicPr>
          <p:cNvPr id="1069" name="Google Shape;1069;p41"/>
          <p:cNvPicPr preferRelativeResize="0"/>
          <p:nvPr/>
        </p:nvPicPr>
        <p:blipFill rotWithShape="1">
          <a:blip r:embed="rId4">
            <a:alphaModFix/>
          </a:blip>
          <a:srcRect b="0" l="0" r="0" t="0"/>
          <a:stretch/>
        </p:blipFill>
        <p:spPr>
          <a:xfrm>
            <a:off x="4580125" y="2045425"/>
            <a:ext cx="4563875" cy="304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pic>
        <p:nvPicPr>
          <p:cNvPr id="1074" name="Google Shape;1074;p42"/>
          <p:cNvPicPr preferRelativeResize="0"/>
          <p:nvPr/>
        </p:nvPicPr>
        <p:blipFill rotWithShape="1">
          <a:blip r:embed="rId3">
            <a:alphaModFix/>
          </a:blip>
          <a:srcRect b="0" l="0" r="0" t="0"/>
          <a:stretch/>
        </p:blipFill>
        <p:spPr>
          <a:xfrm>
            <a:off x="747098" y="950481"/>
            <a:ext cx="3532699" cy="2355124"/>
          </a:xfrm>
          <a:prstGeom prst="rect">
            <a:avLst/>
          </a:prstGeom>
          <a:noFill/>
          <a:ln>
            <a:noFill/>
          </a:ln>
        </p:spPr>
      </p:pic>
      <p:pic>
        <p:nvPicPr>
          <p:cNvPr id="1075" name="Google Shape;1075;p42"/>
          <p:cNvPicPr preferRelativeResize="0"/>
          <p:nvPr/>
        </p:nvPicPr>
        <p:blipFill rotWithShape="1">
          <a:blip r:embed="rId4">
            <a:alphaModFix/>
          </a:blip>
          <a:srcRect b="0" l="0" r="0" t="0"/>
          <a:stretch/>
        </p:blipFill>
        <p:spPr>
          <a:xfrm>
            <a:off x="1307948" y="3206106"/>
            <a:ext cx="3234325" cy="1940575"/>
          </a:xfrm>
          <a:prstGeom prst="rect">
            <a:avLst/>
          </a:prstGeom>
          <a:noFill/>
          <a:ln>
            <a:noFill/>
          </a:ln>
        </p:spPr>
      </p:pic>
      <p:pic>
        <p:nvPicPr>
          <p:cNvPr id="1076" name="Google Shape;1076;p42"/>
          <p:cNvPicPr preferRelativeResize="0"/>
          <p:nvPr/>
        </p:nvPicPr>
        <p:blipFill rotWithShape="1">
          <a:blip r:embed="rId5">
            <a:alphaModFix/>
          </a:blip>
          <a:srcRect b="0" l="0" r="0" t="0"/>
          <a:stretch/>
        </p:blipFill>
        <p:spPr>
          <a:xfrm>
            <a:off x="5084800" y="911798"/>
            <a:ext cx="3789701" cy="2411628"/>
          </a:xfrm>
          <a:prstGeom prst="rect">
            <a:avLst/>
          </a:prstGeom>
          <a:noFill/>
          <a:ln>
            <a:noFill/>
          </a:ln>
        </p:spPr>
      </p:pic>
      <p:pic>
        <p:nvPicPr>
          <p:cNvPr id="1077" name="Google Shape;1077;p42"/>
          <p:cNvPicPr preferRelativeResize="0"/>
          <p:nvPr/>
        </p:nvPicPr>
        <p:blipFill rotWithShape="1">
          <a:blip r:embed="rId6">
            <a:alphaModFix/>
          </a:blip>
          <a:srcRect b="0" l="0" r="0" t="0"/>
          <a:stretch/>
        </p:blipFill>
        <p:spPr>
          <a:xfrm>
            <a:off x="6444625" y="3249323"/>
            <a:ext cx="2515899" cy="1886924"/>
          </a:xfrm>
          <a:prstGeom prst="rect">
            <a:avLst/>
          </a:prstGeom>
          <a:noFill/>
          <a:ln>
            <a:noFill/>
          </a:ln>
        </p:spPr>
      </p:pic>
      <p:sp>
        <p:nvSpPr>
          <p:cNvPr id="1078" name="Google Shape;1078;p42"/>
          <p:cNvSpPr txBox="1"/>
          <p:nvPr/>
        </p:nvSpPr>
        <p:spPr>
          <a:xfrm>
            <a:off x="5983350" y="646038"/>
            <a:ext cx="1992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Condensed"/>
                <a:ea typeface="Roboto Condensed"/>
                <a:cs typeface="Roboto Condensed"/>
                <a:sym typeface="Roboto Condensed"/>
              </a:rPr>
              <a:t>APPLICATION ON STM</a:t>
            </a:r>
            <a:endParaRPr b="1" i="0" sz="1300" u="none" cap="none" strike="noStrike">
              <a:solidFill>
                <a:srgbClr val="000000"/>
              </a:solidFill>
              <a:latin typeface="Roboto Condensed"/>
              <a:ea typeface="Roboto Condensed"/>
              <a:cs typeface="Roboto Condensed"/>
              <a:sym typeface="Roboto Condensed"/>
            </a:endParaRPr>
          </a:p>
        </p:txBody>
      </p:sp>
      <p:pic>
        <p:nvPicPr>
          <p:cNvPr id="1079" name="Google Shape;1079;p42"/>
          <p:cNvPicPr preferRelativeResize="0"/>
          <p:nvPr/>
        </p:nvPicPr>
        <p:blipFill rotWithShape="1">
          <a:blip r:embed="rId7">
            <a:alphaModFix/>
          </a:blip>
          <a:srcRect b="0" l="0" r="0" t="0"/>
          <a:stretch/>
        </p:blipFill>
        <p:spPr>
          <a:xfrm>
            <a:off x="0" y="0"/>
            <a:ext cx="3442900" cy="843925"/>
          </a:xfrm>
          <a:prstGeom prst="rect">
            <a:avLst/>
          </a:prstGeom>
          <a:noFill/>
          <a:ln>
            <a:noFill/>
          </a:ln>
        </p:spPr>
      </p:pic>
      <p:sp>
        <p:nvSpPr>
          <p:cNvPr id="1080" name="Google Shape;1080;p42"/>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RESULTS BEFORE THE FIX</a:t>
            </a:r>
            <a:endParaRPr sz="1300"/>
          </a:p>
        </p:txBody>
      </p:sp>
      <p:sp>
        <p:nvSpPr>
          <p:cNvPr id="1081" name="Google Shape;1081;p42"/>
          <p:cNvSpPr txBox="1"/>
          <p:nvPr/>
        </p:nvSpPr>
        <p:spPr>
          <a:xfrm>
            <a:off x="1517148" y="646038"/>
            <a:ext cx="1992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Condensed"/>
                <a:ea typeface="Roboto Condensed"/>
                <a:cs typeface="Roboto Condensed"/>
                <a:sym typeface="Roboto Condensed"/>
              </a:rPr>
              <a:t>SIMULATION ON LAPTOP</a:t>
            </a:r>
            <a:endParaRPr b="1" i="0" sz="1300" u="none" cap="none" strike="noStrike">
              <a:solidFill>
                <a:srgbClr val="000000"/>
              </a:solidFill>
              <a:latin typeface="Roboto Condensed"/>
              <a:ea typeface="Roboto Condensed"/>
              <a:cs typeface="Roboto Condensed"/>
              <a:sym typeface="Roboto Condense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43"/>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FROZEN MODEL INVESTIGATION</a:t>
            </a:r>
            <a:endParaRPr sz="1300"/>
          </a:p>
        </p:txBody>
      </p:sp>
      <p:pic>
        <p:nvPicPr>
          <p:cNvPr id="1087" name="Google Shape;1087;p43"/>
          <p:cNvPicPr preferRelativeResize="0"/>
          <p:nvPr/>
        </p:nvPicPr>
        <p:blipFill rotWithShape="1">
          <a:blip r:embed="rId3">
            <a:alphaModFix/>
          </a:blip>
          <a:srcRect b="0" l="0" r="0" t="0"/>
          <a:stretch/>
        </p:blipFill>
        <p:spPr>
          <a:xfrm>
            <a:off x="173250" y="926150"/>
            <a:ext cx="5021179" cy="4106677"/>
          </a:xfrm>
          <a:prstGeom prst="rect">
            <a:avLst/>
          </a:prstGeom>
          <a:noFill/>
          <a:ln>
            <a:noFill/>
          </a:ln>
        </p:spPr>
      </p:pic>
      <p:pic>
        <p:nvPicPr>
          <p:cNvPr id="1088" name="Google Shape;1088;p43"/>
          <p:cNvPicPr preferRelativeResize="0"/>
          <p:nvPr/>
        </p:nvPicPr>
        <p:blipFill rotWithShape="1">
          <a:blip r:embed="rId4">
            <a:alphaModFix/>
          </a:blip>
          <a:srcRect b="0" l="0" r="0" t="0"/>
          <a:stretch/>
        </p:blipFill>
        <p:spPr>
          <a:xfrm>
            <a:off x="0" y="0"/>
            <a:ext cx="3442900" cy="843925"/>
          </a:xfrm>
          <a:prstGeom prst="rect">
            <a:avLst/>
          </a:prstGeom>
          <a:noFill/>
          <a:ln>
            <a:noFill/>
          </a:ln>
        </p:spPr>
      </p:pic>
      <p:sp>
        <p:nvSpPr>
          <p:cNvPr id="1089" name="Google Shape;1089;p43"/>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COMPARISON OF FROZEN MODEL OUTPUT</a:t>
            </a:r>
            <a:endParaRPr sz="1300"/>
          </a:p>
        </p:txBody>
      </p:sp>
      <p:sp>
        <p:nvSpPr>
          <p:cNvPr id="1090" name="Google Shape;1090;p43"/>
          <p:cNvSpPr txBox="1"/>
          <p:nvPr/>
        </p:nvSpPr>
        <p:spPr>
          <a:xfrm>
            <a:off x="5472025" y="1307325"/>
            <a:ext cx="35718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Condensed Light"/>
                <a:ea typeface="Roboto Condensed Light"/>
                <a:cs typeface="Roboto Condensed Light"/>
                <a:sym typeface="Roboto Condensed Light"/>
              </a:rPr>
              <a:t>The maximum difference found in all the 702 iterations is at the iteration 88</a:t>
            </a:r>
            <a:endParaRPr b="0" i="0" sz="12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200"/>
              <a:buFont typeface="Arial"/>
              <a:buNone/>
            </a:pPr>
            <a:br>
              <a:rPr b="0" i="0" lang="en" sz="1200" u="none" cap="none" strike="noStrike">
                <a:solidFill>
                  <a:srgbClr val="000000"/>
                </a:solidFill>
                <a:latin typeface="Roboto Condensed Light"/>
                <a:ea typeface="Roboto Condensed Light"/>
                <a:cs typeface="Roboto Condensed Light"/>
                <a:sym typeface="Roboto Condensed Light"/>
              </a:rPr>
            </a:br>
            <a:r>
              <a:rPr b="0" i="0" lang="en" sz="1200" u="none" cap="none" strike="noStrike">
                <a:solidFill>
                  <a:srgbClr val="000000"/>
                </a:solidFill>
                <a:latin typeface="Roboto Condensed Light"/>
                <a:ea typeface="Roboto Condensed Light"/>
                <a:cs typeface="Roboto Condensed Light"/>
                <a:sym typeface="Roboto Condensed Light"/>
              </a:rPr>
              <a:t>The maximum error found is of -&gt; 0.00058872656</a:t>
            </a:r>
            <a:endParaRPr b="0" i="0" sz="12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Condensed Light"/>
              <a:ea typeface="Roboto Condensed Light"/>
              <a:cs typeface="Roboto Condensed Light"/>
              <a:sym typeface="Roboto Condensed Light"/>
            </a:endParaRPr>
          </a:p>
        </p:txBody>
      </p:sp>
      <p:pic>
        <p:nvPicPr>
          <p:cNvPr id="1091" name="Google Shape;1091;p43"/>
          <p:cNvPicPr preferRelativeResize="0"/>
          <p:nvPr/>
        </p:nvPicPr>
        <p:blipFill rotWithShape="1">
          <a:blip r:embed="rId5">
            <a:alphaModFix/>
          </a:blip>
          <a:srcRect b="0" l="0" r="0" t="0"/>
          <a:stretch/>
        </p:blipFill>
        <p:spPr>
          <a:xfrm>
            <a:off x="5346826" y="2367750"/>
            <a:ext cx="3644774" cy="245416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44"/>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FROZEN MODEL INVESTIGATION</a:t>
            </a:r>
            <a:endParaRPr sz="1300"/>
          </a:p>
        </p:txBody>
      </p:sp>
      <p:pic>
        <p:nvPicPr>
          <p:cNvPr id="1097" name="Google Shape;1097;p44"/>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1098" name="Google Shape;1098;p44"/>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COMPARISON OF BIAS</a:t>
            </a:r>
            <a:endParaRPr sz="1300"/>
          </a:p>
        </p:txBody>
      </p:sp>
      <p:pic>
        <p:nvPicPr>
          <p:cNvPr id="1099" name="Google Shape;1099;p44"/>
          <p:cNvPicPr preferRelativeResize="0"/>
          <p:nvPr/>
        </p:nvPicPr>
        <p:blipFill rotWithShape="1">
          <a:blip r:embed="rId4">
            <a:alphaModFix/>
          </a:blip>
          <a:srcRect b="0" l="0" r="0" t="0"/>
          <a:stretch/>
        </p:blipFill>
        <p:spPr>
          <a:xfrm>
            <a:off x="14100" y="732025"/>
            <a:ext cx="4839699" cy="4411475"/>
          </a:xfrm>
          <a:prstGeom prst="rect">
            <a:avLst/>
          </a:prstGeom>
          <a:noFill/>
          <a:ln>
            <a:noFill/>
          </a:ln>
        </p:spPr>
      </p:pic>
      <p:pic>
        <p:nvPicPr>
          <p:cNvPr id="1100" name="Google Shape;1100;p44"/>
          <p:cNvPicPr preferRelativeResize="0"/>
          <p:nvPr/>
        </p:nvPicPr>
        <p:blipFill rotWithShape="1">
          <a:blip r:embed="rId5">
            <a:alphaModFix/>
          </a:blip>
          <a:srcRect b="0" l="0" r="0" t="0"/>
          <a:stretch/>
        </p:blipFill>
        <p:spPr>
          <a:xfrm>
            <a:off x="5858941" y="3485050"/>
            <a:ext cx="2436000" cy="1590409"/>
          </a:xfrm>
          <a:prstGeom prst="rect">
            <a:avLst/>
          </a:prstGeom>
          <a:noFill/>
          <a:ln>
            <a:noFill/>
          </a:ln>
        </p:spPr>
      </p:pic>
      <p:pic>
        <p:nvPicPr>
          <p:cNvPr id="1101" name="Google Shape;1101;p44"/>
          <p:cNvPicPr preferRelativeResize="0"/>
          <p:nvPr/>
        </p:nvPicPr>
        <p:blipFill rotWithShape="1">
          <a:blip r:embed="rId6">
            <a:alphaModFix/>
          </a:blip>
          <a:srcRect b="0" l="0" r="0" t="0"/>
          <a:stretch/>
        </p:blipFill>
        <p:spPr>
          <a:xfrm>
            <a:off x="6061601" y="1764276"/>
            <a:ext cx="2233351" cy="1480595"/>
          </a:xfrm>
          <a:prstGeom prst="rect">
            <a:avLst/>
          </a:prstGeom>
          <a:noFill/>
          <a:ln>
            <a:noFill/>
          </a:ln>
        </p:spPr>
      </p:pic>
      <p:pic>
        <p:nvPicPr>
          <p:cNvPr id="1102" name="Google Shape;1102;p44"/>
          <p:cNvPicPr preferRelativeResize="0"/>
          <p:nvPr/>
        </p:nvPicPr>
        <p:blipFill rotWithShape="1">
          <a:blip r:embed="rId7">
            <a:alphaModFix/>
          </a:blip>
          <a:srcRect b="0" l="0" r="0" t="0"/>
          <a:stretch/>
        </p:blipFill>
        <p:spPr>
          <a:xfrm>
            <a:off x="6061601" y="148025"/>
            <a:ext cx="2233350" cy="145808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45"/>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FROZEN MODEL INVESTIGATION</a:t>
            </a:r>
            <a:endParaRPr sz="1300"/>
          </a:p>
        </p:txBody>
      </p:sp>
      <p:pic>
        <p:nvPicPr>
          <p:cNvPr id="1108" name="Google Shape;1108;p45"/>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1109" name="Google Shape;1109;p45"/>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COMPARISON OF WEIGHTS</a:t>
            </a:r>
            <a:endParaRPr sz="1300"/>
          </a:p>
        </p:txBody>
      </p:sp>
      <p:pic>
        <p:nvPicPr>
          <p:cNvPr id="1110" name="Google Shape;1110;p45"/>
          <p:cNvPicPr preferRelativeResize="0"/>
          <p:nvPr/>
        </p:nvPicPr>
        <p:blipFill rotWithShape="1">
          <a:blip r:embed="rId4">
            <a:alphaModFix/>
          </a:blip>
          <a:srcRect b="0" l="0" r="0" t="0"/>
          <a:stretch/>
        </p:blipFill>
        <p:spPr>
          <a:xfrm>
            <a:off x="14100" y="732025"/>
            <a:ext cx="4839699" cy="4411475"/>
          </a:xfrm>
          <a:prstGeom prst="rect">
            <a:avLst/>
          </a:prstGeom>
          <a:noFill/>
          <a:ln>
            <a:noFill/>
          </a:ln>
        </p:spPr>
      </p:pic>
      <p:pic>
        <p:nvPicPr>
          <p:cNvPr id="1111" name="Google Shape;1111;p45"/>
          <p:cNvPicPr preferRelativeResize="0"/>
          <p:nvPr/>
        </p:nvPicPr>
        <p:blipFill rotWithShape="1">
          <a:blip r:embed="rId5">
            <a:alphaModFix/>
          </a:blip>
          <a:srcRect b="0" l="0" r="0" t="0"/>
          <a:stretch/>
        </p:blipFill>
        <p:spPr>
          <a:xfrm>
            <a:off x="5969677" y="3485043"/>
            <a:ext cx="2325274" cy="1589242"/>
          </a:xfrm>
          <a:prstGeom prst="rect">
            <a:avLst/>
          </a:prstGeom>
          <a:noFill/>
          <a:ln>
            <a:noFill/>
          </a:ln>
        </p:spPr>
      </p:pic>
      <p:pic>
        <p:nvPicPr>
          <p:cNvPr id="1112" name="Google Shape;1112;p45"/>
          <p:cNvPicPr preferRelativeResize="0"/>
          <p:nvPr/>
        </p:nvPicPr>
        <p:blipFill rotWithShape="1">
          <a:blip r:embed="rId6">
            <a:alphaModFix/>
          </a:blip>
          <a:srcRect b="0" l="0" r="0" t="0"/>
          <a:stretch/>
        </p:blipFill>
        <p:spPr>
          <a:xfrm>
            <a:off x="5969675" y="1762975"/>
            <a:ext cx="2325274" cy="1614944"/>
          </a:xfrm>
          <a:prstGeom prst="rect">
            <a:avLst/>
          </a:prstGeom>
          <a:noFill/>
          <a:ln>
            <a:noFill/>
          </a:ln>
        </p:spPr>
      </p:pic>
      <p:pic>
        <p:nvPicPr>
          <p:cNvPr id="1113" name="Google Shape;1113;p45"/>
          <p:cNvPicPr preferRelativeResize="0"/>
          <p:nvPr/>
        </p:nvPicPr>
        <p:blipFill rotWithShape="1">
          <a:blip r:embed="rId7">
            <a:alphaModFix/>
          </a:blip>
          <a:srcRect b="0" l="0" r="0" t="0"/>
          <a:stretch/>
        </p:blipFill>
        <p:spPr>
          <a:xfrm>
            <a:off x="5969740" y="148026"/>
            <a:ext cx="2325217" cy="15892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46"/>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FROZEN MODEL INVESTIGATION</a:t>
            </a:r>
            <a:endParaRPr sz="1300"/>
          </a:p>
        </p:txBody>
      </p:sp>
      <p:pic>
        <p:nvPicPr>
          <p:cNvPr id="1119" name="Google Shape;1119;p46"/>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1120" name="Google Shape;1120;p46"/>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COMPARISON OF SOFTMAX</a:t>
            </a:r>
            <a:endParaRPr sz="1300"/>
          </a:p>
        </p:txBody>
      </p:sp>
      <p:pic>
        <p:nvPicPr>
          <p:cNvPr id="1121" name="Google Shape;1121;p46"/>
          <p:cNvPicPr preferRelativeResize="0"/>
          <p:nvPr/>
        </p:nvPicPr>
        <p:blipFill rotWithShape="1">
          <a:blip r:embed="rId4">
            <a:alphaModFix/>
          </a:blip>
          <a:srcRect b="0" l="0" r="0" t="0"/>
          <a:stretch/>
        </p:blipFill>
        <p:spPr>
          <a:xfrm>
            <a:off x="14100" y="732025"/>
            <a:ext cx="4839699" cy="4411443"/>
          </a:xfrm>
          <a:prstGeom prst="rect">
            <a:avLst/>
          </a:prstGeom>
          <a:noFill/>
          <a:ln>
            <a:noFill/>
          </a:ln>
        </p:spPr>
      </p:pic>
      <p:pic>
        <p:nvPicPr>
          <p:cNvPr id="1122" name="Google Shape;1122;p46"/>
          <p:cNvPicPr preferRelativeResize="0"/>
          <p:nvPr/>
        </p:nvPicPr>
        <p:blipFill rotWithShape="1">
          <a:blip r:embed="rId5">
            <a:alphaModFix/>
          </a:blip>
          <a:srcRect b="0" l="0" r="0" t="0"/>
          <a:stretch/>
        </p:blipFill>
        <p:spPr>
          <a:xfrm>
            <a:off x="6007303" y="148025"/>
            <a:ext cx="2287649" cy="1588876"/>
          </a:xfrm>
          <a:prstGeom prst="rect">
            <a:avLst/>
          </a:prstGeom>
          <a:noFill/>
          <a:ln>
            <a:noFill/>
          </a:ln>
        </p:spPr>
      </p:pic>
      <p:pic>
        <p:nvPicPr>
          <p:cNvPr id="1123" name="Google Shape;1123;p46"/>
          <p:cNvPicPr preferRelativeResize="0"/>
          <p:nvPr/>
        </p:nvPicPr>
        <p:blipFill rotWithShape="1">
          <a:blip r:embed="rId6">
            <a:alphaModFix/>
          </a:blip>
          <a:srcRect b="0" l="0" r="0" t="0"/>
          <a:stretch/>
        </p:blipFill>
        <p:spPr>
          <a:xfrm>
            <a:off x="6007300" y="1736900"/>
            <a:ext cx="2287649" cy="1588818"/>
          </a:xfrm>
          <a:prstGeom prst="rect">
            <a:avLst/>
          </a:prstGeom>
          <a:noFill/>
          <a:ln>
            <a:noFill/>
          </a:ln>
        </p:spPr>
      </p:pic>
      <p:pic>
        <p:nvPicPr>
          <p:cNvPr id="1124" name="Google Shape;1124;p46"/>
          <p:cNvPicPr preferRelativeResize="0"/>
          <p:nvPr/>
        </p:nvPicPr>
        <p:blipFill rotWithShape="1">
          <a:blip r:embed="rId7">
            <a:alphaModFix/>
          </a:blip>
          <a:srcRect b="0" l="0" r="0" t="0"/>
          <a:stretch/>
        </p:blipFill>
        <p:spPr>
          <a:xfrm>
            <a:off x="5932100" y="3485051"/>
            <a:ext cx="2362874" cy="164105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pic>
        <p:nvPicPr>
          <p:cNvPr id="1129" name="Google Shape;1129;p47"/>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1130" name="Google Shape;1130;p47"/>
          <p:cNvSpPr txBox="1"/>
          <p:nvPr>
            <p:ph idx="4294967295" type="body"/>
          </p:nvPr>
        </p:nvSpPr>
        <p:spPr>
          <a:xfrm>
            <a:off x="403250" y="843925"/>
            <a:ext cx="8016300" cy="4247400"/>
          </a:xfrm>
          <a:prstGeom prst="rect">
            <a:avLst/>
          </a:prstGeom>
          <a:noFill/>
          <a:ln>
            <a:noFill/>
          </a:ln>
        </p:spPr>
        <p:txBody>
          <a:bodyPr anchorCtr="0" anchor="ctr" bIns="91425" lIns="91425" spcFirstLastPara="1" rIns="91425" wrap="square" tIns="91425">
            <a:noAutofit/>
          </a:bodyPr>
          <a:lstStyle/>
          <a:p>
            <a:pPr indent="0" lvl="0" marL="457200" rtl="0" algn="l">
              <a:lnSpc>
                <a:spcPct val="150000"/>
              </a:lnSpc>
              <a:spcBef>
                <a:spcPts val="0"/>
              </a:spcBef>
              <a:spcAft>
                <a:spcPts val="0"/>
              </a:spcAft>
              <a:buSzPts val="2400"/>
              <a:buNone/>
            </a:pPr>
            <a:r>
              <a:rPr lang="en" sz="1700">
                <a:solidFill>
                  <a:srgbClr val="000000"/>
                </a:solidFill>
              </a:rPr>
              <a:t>To fix the problem the dataset has been completely replaced. The results are now the same in both the STM application and in the laptop simulation</a:t>
            </a:r>
            <a:endParaRPr sz="1700">
              <a:solidFill>
                <a:srgbClr val="000000"/>
              </a:solidFill>
            </a:endParaRPr>
          </a:p>
          <a:p>
            <a:pPr indent="0" lvl="0" marL="0" rtl="0" algn="l">
              <a:lnSpc>
                <a:spcPct val="100000"/>
              </a:lnSpc>
              <a:spcBef>
                <a:spcPts val="0"/>
              </a:spcBef>
              <a:spcAft>
                <a:spcPts val="1000"/>
              </a:spcAft>
              <a:buSzPts val="2400"/>
              <a:buNone/>
            </a:pPr>
            <a:r>
              <a:t/>
            </a:r>
            <a:endParaRPr/>
          </a:p>
        </p:txBody>
      </p:sp>
      <p:sp>
        <p:nvSpPr>
          <p:cNvPr id="1131" name="Google Shape;1131;p47"/>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HOW THE PROBLEM WAS SOLVED</a:t>
            </a:r>
            <a:endParaRPr sz="13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48"/>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FROZEN MODEL INVESTIGATION</a:t>
            </a:r>
            <a:endParaRPr sz="1300"/>
          </a:p>
        </p:txBody>
      </p:sp>
      <p:pic>
        <p:nvPicPr>
          <p:cNvPr id="1137" name="Google Shape;1137;p48"/>
          <p:cNvPicPr preferRelativeResize="0"/>
          <p:nvPr/>
        </p:nvPicPr>
        <p:blipFill rotWithShape="1">
          <a:blip r:embed="rId3">
            <a:alphaModFix/>
          </a:blip>
          <a:srcRect b="0" l="0" r="0" t="0"/>
          <a:stretch/>
        </p:blipFill>
        <p:spPr>
          <a:xfrm>
            <a:off x="173250" y="926150"/>
            <a:ext cx="5021179" cy="4106677"/>
          </a:xfrm>
          <a:prstGeom prst="rect">
            <a:avLst/>
          </a:prstGeom>
          <a:noFill/>
          <a:ln>
            <a:noFill/>
          </a:ln>
        </p:spPr>
      </p:pic>
      <p:pic>
        <p:nvPicPr>
          <p:cNvPr id="1138" name="Google Shape;1138;p48"/>
          <p:cNvPicPr preferRelativeResize="0"/>
          <p:nvPr/>
        </p:nvPicPr>
        <p:blipFill rotWithShape="1">
          <a:blip r:embed="rId4">
            <a:alphaModFix/>
          </a:blip>
          <a:srcRect b="0" l="0" r="0" t="0"/>
          <a:stretch/>
        </p:blipFill>
        <p:spPr>
          <a:xfrm>
            <a:off x="0" y="0"/>
            <a:ext cx="3442900" cy="843925"/>
          </a:xfrm>
          <a:prstGeom prst="rect">
            <a:avLst/>
          </a:prstGeom>
          <a:noFill/>
          <a:ln>
            <a:noFill/>
          </a:ln>
        </p:spPr>
      </p:pic>
      <p:sp>
        <p:nvSpPr>
          <p:cNvPr id="1139" name="Google Shape;1139;p48"/>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COMPARISON OF FROZEN MODEL OUTPUT</a:t>
            </a:r>
            <a:endParaRPr sz="1300"/>
          </a:p>
        </p:txBody>
      </p:sp>
      <p:sp>
        <p:nvSpPr>
          <p:cNvPr id="1140" name="Google Shape;1140;p48"/>
          <p:cNvSpPr txBox="1"/>
          <p:nvPr/>
        </p:nvSpPr>
        <p:spPr>
          <a:xfrm>
            <a:off x="5472025" y="1307325"/>
            <a:ext cx="3571800" cy="107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Condensed Light"/>
                <a:ea typeface="Roboto Condensed Light"/>
                <a:cs typeface="Roboto Condensed Light"/>
                <a:sym typeface="Roboto Condensed Light"/>
              </a:rPr>
              <a:t>The maximum difference found in all the 702 iterations is at the iteration 822</a:t>
            </a:r>
            <a:endParaRPr b="0" i="0" sz="12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200"/>
              <a:buFont typeface="Arial"/>
              <a:buNone/>
            </a:pPr>
            <a:br>
              <a:rPr b="0" i="0" lang="en" sz="1200" u="none" cap="none" strike="noStrike">
                <a:solidFill>
                  <a:srgbClr val="000000"/>
                </a:solidFill>
                <a:latin typeface="Roboto Condensed Light"/>
                <a:ea typeface="Roboto Condensed Light"/>
                <a:cs typeface="Roboto Condensed Light"/>
                <a:sym typeface="Roboto Condensed Light"/>
              </a:rPr>
            </a:br>
            <a:r>
              <a:rPr b="0" i="0" lang="en" sz="1200" u="none" cap="none" strike="noStrike">
                <a:solidFill>
                  <a:srgbClr val="000000"/>
                </a:solidFill>
                <a:latin typeface="Roboto Condensed Light"/>
                <a:ea typeface="Roboto Condensed Light"/>
                <a:cs typeface="Roboto Condensed Light"/>
                <a:sym typeface="Roboto Condensed Light"/>
              </a:rPr>
              <a:t>The maximum error found is of -&gt; 0.00044628125</a:t>
            </a:r>
            <a:endParaRPr b="0" i="0" sz="12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Condensed Light"/>
              <a:ea typeface="Roboto Condensed Light"/>
              <a:cs typeface="Roboto Condensed Light"/>
              <a:sym typeface="Roboto Condensed Light"/>
            </a:endParaRPr>
          </a:p>
        </p:txBody>
      </p:sp>
      <p:pic>
        <p:nvPicPr>
          <p:cNvPr id="1141" name="Google Shape;1141;p48"/>
          <p:cNvPicPr preferRelativeResize="0"/>
          <p:nvPr/>
        </p:nvPicPr>
        <p:blipFill rotWithShape="1">
          <a:blip r:embed="rId5">
            <a:alphaModFix/>
          </a:blip>
          <a:srcRect b="0" l="0" r="0" t="0"/>
          <a:stretch/>
        </p:blipFill>
        <p:spPr>
          <a:xfrm>
            <a:off x="5346824" y="2367750"/>
            <a:ext cx="3644774" cy="245415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49"/>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FROZEN MODEL INVESTIGATION</a:t>
            </a:r>
            <a:endParaRPr sz="1300"/>
          </a:p>
        </p:txBody>
      </p:sp>
      <p:pic>
        <p:nvPicPr>
          <p:cNvPr id="1147" name="Google Shape;1147;p49"/>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1148" name="Google Shape;1148;p49"/>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COMPARISON OF BIAS</a:t>
            </a:r>
            <a:endParaRPr sz="1300"/>
          </a:p>
        </p:txBody>
      </p:sp>
      <p:pic>
        <p:nvPicPr>
          <p:cNvPr id="1149" name="Google Shape;1149;p49"/>
          <p:cNvPicPr preferRelativeResize="0"/>
          <p:nvPr/>
        </p:nvPicPr>
        <p:blipFill rotWithShape="1">
          <a:blip r:embed="rId4">
            <a:alphaModFix/>
          </a:blip>
          <a:srcRect b="0" l="0" r="0" t="0"/>
          <a:stretch/>
        </p:blipFill>
        <p:spPr>
          <a:xfrm>
            <a:off x="14100" y="732025"/>
            <a:ext cx="4839699" cy="4411475"/>
          </a:xfrm>
          <a:prstGeom prst="rect">
            <a:avLst/>
          </a:prstGeom>
          <a:noFill/>
          <a:ln>
            <a:noFill/>
          </a:ln>
        </p:spPr>
      </p:pic>
      <p:pic>
        <p:nvPicPr>
          <p:cNvPr id="1150" name="Google Shape;1150;p49"/>
          <p:cNvPicPr preferRelativeResize="0"/>
          <p:nvPr/>
        </p:nvPicPr>
        <p:blipFill rotWithShape="1">
          <a:blip r:embed="rId5">
            <a:alphaModFix/>
          </a:blip>
          <a:srcRect b="0" l="0" r="0" t="0"/>
          <a:stretch/>
        </p:blipFill>
        <p:spPr>
          <a:xfrm>
            <a:off x="6061603" y="148025"/>
            <a:ext cx="2233349" cy="1479342"/>
          </a:xfrm>
          <a:prstGeom prst="rect">
            <a:avLst/>
          </a:prstGeom>
          <a:noFill/>
          <a:ln>
            <a:noFill/>
          </a:ln>
        </p:spPr>
      </p:pic>
      <p:pic>
        <p:nvPicPr>
          <p:cNvPr id="1151" name="Google Shape;1151;p49"/>
          <p:cNvPicPr preferRelativeResize="0"/>
          <p:nvPr/>
        </p:nvPicPr>
        <p:blipFill rotWithShape="1">
          <a:blip r:embed="rId6">
            <a:alphaModFix/>
          </a:blip>
          <a:srcRect b="0" l="0" r="0" t="0"/>
          <a:stretch/>
        </p:blipFill>
        <p:spPr>
          <a:xfrm>
            <a:off x="5858929" y="1764275"/>
            <a:ext cx="2435999" cy="1589029"/>
          </a:xfrm>
          <a:prstGeom prst="rect">
            <a:avLst/>
          </a:prstGeom>
          <a:noFill/>
          <a:ln>
            <a:noFill/>
          </a:ln>
        </p:spPr>
      </p:pic>
      <p:pic>
        <p:nvPicPr>
          <p:cNvPr id="1152" name="Google Shape;1152;p49"/>
          <p:cNvPicPr preferRelativeResize="0"/>
          <p:nvPr/>
        </p:nvPicPr>
        <p:blipFill rotWithShape="1">
          <a:blip r:embed="rId7">
            <a:alphaModFix/>
          </a:blip>
          <a:srcRect b="0" l="0" r="0" t="0"/>
          <a:stretch/>
        </p:blipFill>
        <p:spPr>
          <a:xfrm>
            <a:off x="5858925" y="3486436"/>
            <a:ext cx="2435999" cy="161356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5"/>
          <p:cNvSpPr txBox="1"/>
          <p:nvPr>
            <p:ph idx="1" type="body"/>
          </p:nvPr>
        </p:nvSpPr>
        <p:spPr>
          <a:xfrm>
            <a:off x="260300" y="1724550"/>
            <a:ext cx="5164800" cy="155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b="1" lang="en" sz="1900">
                <a:solidFill>
                  <a:schemeClr val="accent5"/>
                </a:solidFill>
              </a:rPr>
              <a:t>DATA</a:t>
            </a:r>
            <a:endParaRPr b="1" sz="2700"/>
          </a:p>
          <a:p>
            <a:pPr indent="0" lvl="0" marL="0" rtl="0" algn="l">
              <a:lnSpc>
                <a:spcPct val="100000"/>
              </a:lnSpc>
              <a:spcBef>
                <a:spcPts val="600"/>
              </a:spcBef>
              <a:spcAft>
                <a:spcPts val="0"/>
              </a:spcAft>
              <a:buSzPts val="2000"/>
              <a:buNone/>
            </a:pPr>
            <a:r>
              <a:rPr lang="en"/>
              <a:t>The ML model is based on an example seen during lecture. The model recognizes letters written in the air using the accelerometer information.</a:t>
            </a:r>
            <a:endParaRPr/>
          </a:p>
          <a:p>
            <a:pPr indent="0" lvl="0" marL="0" rtl="0" algn="l">
              <a:lnSpc>
                <a:spcPct val="100000"/>
              </a:lnSpc>
              <a:spcBef>
                <a:spcPts val="1000"/>
              </a:spcBef>
              <a:spcAft>
                <a:spcPts val="0"/>
              </a:spcAft>
              <a:buSzPts val="2000"/>
              <a:buNone/>
            </a:pPr>
            <a:br>
              <a:rPr lang="en"/>
            </a:br>
            <a:endParaRPr/>
          </a:p>
          <a:p>
            <a:pPr indent="0" lvl="0" marL="0" rtl="0" algn="l">
              <a:lnSpc>
                <a:spcPct val="100000"/>
              </a:lnSpc>
              <a:spcBef>
                <a:spcPts val="1000"/>
              </a:spcBef>
              <a:spcAft>
                <a:spcPts val="1000"/>
              </a:spcAft>
              <a:buSzPts val="2000"/>
              <a:buNone/>
            </a:pPr>
            <a:r>
              <a:t/>
            </a:r>
            <a:endParaRPr b="1" sz="1900">
              <a:solidFill>
                <a:schemeClr val="accent5"/>
              </a:solidFill>
            </a:endParaRPr>
          </a:p>
        </p:txBody>
      </p:sp>
      <p:sp>
        <p:nvSpPr>
          <p:cNvPr id="263" name="Google Shape;263;p5"/>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DATASET PREPARATION</a:t>
            </a:r>
            <a:endParaRPr/>
          </a:p>
        </p:txBody>
      </p:sp>
      <p:sp>
        <p:nvSpPr>
          <p:cNvPr id="264" name="Google Shape;264;p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r>
              <a:rPr lang="en"/>
              <a:t>3</a:t>
            </a:r>
            <a:endParaRPr/>
          </a:p>
        </p:txBody>
      </p:sp>
      <p:grpSp>
        <p:nvGrpSpPr>
          <p:cNvPr id="265" name="Google Shape;265;p5"/>
          <p:cNvGrpSpPr/>
          <p:nvPr/>
        </p:nvGrpSpPr>
        <p:grpSpPr>
          <a:xfrm>
            <a:off x="312466" y="587260"/>
            <a:ext cx="309022" cy="376837"/>
            <a:chOff x="596350" y="929175"/>
            <a:chExt cx="407950" cy="497475"/>
          </a:xfrm>
        </p:grpSpPr>
        <p:sp>
          <p:nvSpPr>
            <p:cNvPr id="266" name="Google Shape;266;p5"/>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5"/>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5"/>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5"/>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5"/>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5"/>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3" name="Google Shape;273;p5"/>
          <p:cNvSpPr txBox="1"/>
          <p:nvPr/>
        </p:nvSpPr>
        <p:spPr>
          <a:xfrm>
            <a:off x="312475" y="3662000"/>
            <a:ext cx="38184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rgbClr val="000000"/>
              </a:buClr>
              <a:buSzPts val="1900"/>
              <a:buFont typeface="Arial"/>
              <a:buNone/>
            </a:pPr>
            <a:r>
              <a:rPr b="1" i="0" lang="en" sz="1900" u="none" cap="none" strike="noStrike">
                <a:solidFill>
                  <a:schemeClr val="accent5"/>
                </a:solidFill>
                <a:latin typeface="Roboto Condensed Light"/>
                <a:ea typeface="Roboto Condensed Light"/>
                <a:cs typeface="Roboto Condensed Light"/>
                <a:sym typeface="Roboto Condensed Light"/>
              </a:rPr>
              <a:t>LETTERS IN THE DATASET</a:t>
            </a:r>
            <a:endParaRPr b="1" i="0" sz="1900" u="none" cap="none" strike="noStrike">
              <a:solidFill>
                <a:schemeClr val="accent5"/>
              </a:solidFill>
              <a:latin typeface="Roboto Condensed Light"/>
              <a:ea typeface="Roboto Condensed Light"/>
              <a:cs typeface="Roboto Condensed Light"/>
              <a:sym typeface="Roboto Condensed Light"/>
            </a:endParaRPr>
          </a:p>
          <a:p>
            <a:pPr indent="0" lvl="0" marL="0" marR="0" rtl="0" algn="l">
              <a:lnSpc>
                <a:spcPct val="100000"/>
              </a:lnSpc>
              <a:spcBef>
                <a:spcPts val="600"/>
              </a:spcBef>
              <a:spcAft>
                <a:spcPts val="1000"/>
              </a:spcAft>
              <a:buClr>
                <a:srgbClr val="000000"/>
              </a:buClr>
              <a:buSzPts val="2000"/>
              <a:buFont typeface="Arial"/>
              <a:buNone/>
            </a:pPr>
            <a:r>
              <a:rPr b="0" i="0" lang="en" sz="2000" u="none" cap="none" strike="noStrike">
                <a:solidFill>
                  <a:schemeClr val="dk1"/>
                </a:solidFill>
                <a:latin typeface="Roboto Condensed Light"/>
                <a:ea typeface="Roboto Condensed Light"/>
                <a:cs typeface="Roboto Condensed Light"/>
                <a:sym typeface="Roboto Condensed Light"/>
              </a:rPr>
              <a:t>A - E - I - O - U - B - M - R</a:t>
            </a:r>
            <a:endParaRPr b="0" i="0" sz="1400" u="none" cap="none" strike="noStrike">
              <a:solidFill>
                <a:srgbClr val="000000"/>
              </a:solidFill>
              <a:latin typeface="Roboto Condensed Light"/>
              <a:ea typeface="Roboto Condensed Light"/>
              <a:cs typeface="Roboto Condensed Light"/>
              <a:sym typeface="Roboto Condensed Light"/>
            </a:endParaRPr>
          </a:p>
        </p:txBody>
      </p:sp>
      <p:pic>
        <p:nvPicPr>
          <p:cNvPr id="274" name="Google Shape;274;p5"/>
          <p:cNvPicPr preferRelativeResize="0"/>
          <p:nvPr/>
        </p:nvPicPr>
        <p:blipFill rotWithShape="1">
          <a:blip r:embed="rId3">
            <a:alphaModFix/>
          </a:blip>
          <a:srcRect b="0" l="0" r="0" t="0"/>
          <a:stretch/>
        </p:blipFill>
        <p:spPr>
          <a:xfrm>
            <a:off x="6470375" y="1158776"/>
            <a:ext cx="2457650" cy="3230200"/>
          </a:xfrm>
          <a:prstGeom prst="rect">
            <a:avLst/>
          </a:prstGeom>
          <a:noFill/>
          <a:ln>
            <a:noFill/>
          </a:ln>
        </p:spPr>
      </p:pic>
      <p:pic>
        <p:nvPicPr>
          <p:cNvPr id="275" name="Google Shape;275;p5"/>
          <p:cNvPicPr preferRelativeResize="0"/>
          <p:nvPr/>
        </p:nvPicPr>
        <p:blipFill rotWithShape="1">
          <a:blip r:embed="rId4">
            <a:alphaModFix/>
          </a:blip>
          <a:srcRect b="0" l="0" r="0" t="0"/>
          <a:stretch/>
        </p:blipFill>
        <p:spPr>
          <a:xfrm>
            <a:off x="6534675" y="1158775"/>
            <a:ext cx="2525098" cy="3041700"/>
          </a:xfrm>
          <a:prstGeom prst="rect">
            <a:avLst/>
          </a:prstGeom>
          <a:noFill/>
          <a:ln>
            <a:noFill/>
          </a:ln>
        </p:spPr>
      </p:pic>
      <p:pic>
        <p:nvPicPr>
          <p:cNvPr id="276" name="Google Shape;276;p5"/>
          <p:cNvPicPr preferRelativeResize="0"/>
          <p:nvPr/>
        </p:nvPicPr>
        <p:blipFill rotWithShape="1">
          <a:blip r:embed="rId5">
            <a:alphaModFix/>
          </a:blip>
          <a:srcRect b="0" l="0" r="0" t="0"/>
          <a:stretch/>
        </p:blipFill>
        <p:spPr>
          <a:xfrm>
            <a:off x="6800837" y="657700"/>
            <a:ext cx="2127175" cy="3685000"/>
          </a:xfrm>
          <a:prstGeom prst="rect">
            <a:avLst/>
          </a:prstGeom>
          <a:noFill/>
          <a:ln>
            <a:noFill/>
          </a:ln>
        </p:spPr>
      </p:pic>
      <p:pic>
        <p:nvPicPr>
          <p:cNvPr id="277" name="Google Shape;277;p5"/>
          <p:cNvPicPr preferRelativeResize="0"/>
          <p:nvPr/>
        </p:nvPicPr>
        <p:blipFill rotWithShape="1">
          <a:blip r:embed="rId6">
            <a:alphaModFix/>
          </a:blip>
          <a:srcRect b="0" l="0" r="0" t="0"/>
          <a:stretch/>
        </p:blipFill>
        <p:spPr>
          <a:xfrm>
            <a:off x="5847850" y="1158775"/>
            <a:ext cx="3296143" cy="3041700"/>
          </a:xfrm>
          <a:prstGeom prst="rect">
            <a:avLst/>
          </a:prstGeom>
          <a:noFill/>
          <a:ln>
            <a:noFill/>
          </a:ln>
        </p:spPr>
      </p:pic>
      <p:pic>
        <p:nvPicPr>
          <p:cNvPr id="278" name="Google Shape;278;p5"/>
          <p:cNvPicPr preferRelativeResize="0"/>
          <p:nvPr/>
        </p:nvPicPr>
        <p:blipFill rotWithShape="1">
          <a:blip r:embed="rId7">
            <a:alphaModFix/>
          </a:blip>
          <a:srcRect b="0" l="0" r="0" t="0"/>
          <a:stretch/>
        </p:blipFill>
        <p:spPr>
          <a:xfrm>
            <a:off x="6417711" y="1027573"/>
            <a:ext cx="2562981" cy="3230200"/>
          </a:xfrm>
          <a:prstGeom prst="rect">
            <a:avLst/>
          </a:prstGeom>
          <a:noFill/>
          <a:ln>
            <a:noFill/>
          </a:ln>
        </p:spPr>
      </p:pic>
      <p:pic>
        <p:nvPicPr>
          <p:cNvPr id="279" name="Google Shape;279;p5"/>
          <p:cNvPicPr preferRelativeResize="0"/>
          <p:nvPr/>
        </p:nvPicPr>
        <p:blipFill rotWithShape="1">
          <a:blip r:embed="rId8">
            <a:alphaModFix/>
          </a:blip>
          <a:srcRect b="0" l="0" r="0" t="0"/>
          <a:stretch/>
        </p:blipFill>
        <p:spPr>
          <a:xfrm>
            <a:off x="6764273" y="871577"/>
            <a:ext cx="2065896" cy="3041701"/>
          </a:xfrm>
          <a:prstGeom prst="rect">
            <a:avLst/>
          </a:prstGeom>
          <a:noFill/>
          <a:ln>
            <a:noFill/>
          </a:ln>
        </p:spPr>
      </p:pic>
      <p:pic>
        <p:nvPicPr>
          <p:cNvPr id="280" name="Google Shape;280;p5"/>
          <p:cNvPicPr preferRelativeResize="0"/>
          <p:nvPr/>
        </p:nvPicPr>
        <p:blipFill rotWithShape="1">
          <a:blip r:embed="rId9">
            <a:alphaModFix/>
          </a:blip>
          <a:srcRect b="0" l="0" r="0" t="0"/>
          <a:stretch/>
        </p:blipFill>
        <p:spPr>
          <a:xfrm>
            <a:off x="6873654" y="1135547"/>
            <a:ext cx="1981550" cy="2729304"/>
          </a:xfrm>
          <a:prstGeom prst="rect">
            <a:avLst/>
          </a:prstGeom>
          <a:noFill/>
          <a:ln>
            <a:noFill/>
          </a:ln>
        </p:spPr>
      </p:pic>
      <p:pic>
        <p:nvPicPr>
          <p:cNvPr id="281" name="Google Shape;281;p5"/>
          <p:cNvPicPr preferRelativeResize="0"/>
          <p:nvPr/>
        </p:nvPicPr>
        <p:blipFill rotWithShape="1">
          <a:blip r:embed="rId10">
            <a:alphaModFix/>
          </a:blip>
          <a:srcRect b="0" l="0" r="0" t="0"/>
          <a:stretch/>
        </p:blipFill>
        <p:spPr>
          <a:xfrm>
            <a:off x="6688126" y="964100"/>
            <a:ext cx="2417282" cy="3041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74"/>
                                        </p:tgtEl>
                                      </p:cBhvr>
                                    </p:animEffect>
                                    <p:set>
                                      <p:cBhvr>
                                        <p:cTn dur="1" fill="hold">
                                          <p:stCondLst>
                                            <p:cond delay="1000"/>
                                          </p:stCondLst>
                                        </p:cTn>
                                        <p:tgtEl>
                                          <p:spTgt spid="27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75"/>
                                        </p:tgtEl>
                                      </p:cBhvr>
                                    </p:animEffect>
                                    <p:set>
                                      <p:cBhvr>
                                        <p:cTn dur="1" fill="hold">
                                          <p:stCondLst>
                                            <p:cond delay="1000"/>
                                          </p:stCondLst>
                                        </p:cTn>
                                        <p:tgtEl>
                                          <p:spTgt spid="27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76"/>
                                        </p:tgtEl>
                                      </p:cBhvr>
                                    </p:animEffect>
                                    <p:set>
                                      <p:cBhvr>
                                        <p:cTn dur="1" fill="hold">
                                          <p:stCondLst>
                                            <p:cond delay="1000"/>
                                          </p:stCondLst>
                                        </p:cTn>
                                        <p:tgtEl>
                                          <p:spTgt spid="27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77"/>
                                        </p:tgtEl>
                                      </p:cBhvr>
                                    </p:animEffect>
                                    <p:set>
                                      <p:cBhvr>
                                        <p:cTn dur="1" fill="hold">
                                          <p:stCondLst>
                                            <p:cond delay="1000"/>
                                          </p:stCondLst>
                                        </p:cTn>
                                        <p:tgtEl>
                                          <p:spTgt spid="27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3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78"/>
                                        </p:tgtEl>
                                      </p:cBhvr>
                                    </p:animEffect>
                                    <p:set>
                                      <p:cBhvr>
                                        <p:cTn dur="1" fill="hold">
                                          <p:stCondLst>
                                            <p:cond delay="1000"/>
                                          </p:stCondLst>
                                        </p:cTn>
                                        <p:tgtEl>
                                          <p:spTgt spid="27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79"/>
                                        </p:tgtEl>
                                      </p:cBhvr>
                                    </p:animEffect>
                                    <p:set>
                                      <p:cBhvr>
                                        <p:cTn dur="1" fill="hold">
                                          <p:stCondLst>
                                            <p:cond delay="1000"/>
                                          </p:stCondLst>
                                        </p:cTn>
                                        <p:tgtEl>
                                          <p:spTgt spid="27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xit" presetID="10" presetSubtype="0">
                                  <p:stCondLst>
                                    <p:cond delay="0"/>
                                  </p:stCondLst>
                                  <p:childTnLst>
                                    <p:animEffect filter="fade" transition="out">
                                      <p:cBhvr>
                                        <p:cTn dur="1000"/>
                                        <p:tgtEl>
                                          <p:spTgt spid="280"/>
                                        </p:tgtEl>
                                      </p:cBhvr>
                                    </p:animEffect>
                                    <p:set>
                                      <p:cBhvr>
                                        <p:cTn dur="1" fill="hold">
                                          <p:stCondLst>
                                            <p:cond delay="1000"/>
                                          </p:stCondLst>
                                        </p:cTn>
                                        <p:tgtEl>
                                          <p:spTgt spid="28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50"/>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FROZEN MODEL INVESTIGATION</a:t>
            </a:r>
            <a:endParaRPr sz="1300"/>
          </a:p>
        </p:txBody>
      </p:sp>
      <p:pic>
        <p:nvPicPr>
          <p:cNvPr id="1158" name="Google Shape;1158;p50"/>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1159" name="Google Shape;1159;p50"/>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COMPARISON OF WEIGHTS</a:t>
            </a:r>
            <a:endParaRPr sz="1300"/>
          </a:p>
        </p:txBody>
      </p:sp>
      <p:pic>
        <p:nvPicPr>
          <p:cNvPr id="1160" name="Google Shape;1160;p50"/>
          <p:cNvPicPr preferRelativeResize="0"/>
          <p:nvPr/>
        </p:nvPicPr>
        <p:blipFill rotWithShape="1">
          <a:blip r:embed="rId4">
            <a:alphaModFix/>
          </a:blip>
          <a:srcRect b="0" l="0" r="0" t="0"/>
          <a:stretch/>
        </p:blipFill>
        <p:spPr>
          <a:xfrm>
            <a:off x="14100" y="732025"/>
            <a:ext cx="4839699" cy="4411475"/>
          </a:xfrm>
          <a:prstGeom prst="rect">
            <a:avLst/>
          </a:prstGeom>
          <a:noFill/>
          <a:ln>
            <a:noFill/>
          </a:ln>
        </p:spPr>
      </p:pic>
      <p:pic>
        <p:nvPicPr>
          <p:cNvPr id="1161" name="Google Shape;1161;p50"/>
          <p:cNvPicPr preferRelativeResize="0"/>
          <p:nvPr/>
        </p:nvPicPr>
        <p:blipFill rotWithShape="1">
          <a:blip r:embed="rId5">
            <a:alphaModFix/>
          </a:blip>
          <a:srcRect b="0" l="0" r="0" t="0"/>
          <a:stretch/>
        </p:blipFill>
        <p:spPr>
          <a:xfrm>
            <a:off x="5969676" y="148025"/>
            <a:ext cx="2325274" cy="1612039"/>
          </a:xfrm>
          <a:prstGeom prst="rect">
            <a:avLst/>
          </a:prstGeom>
          <a:noFill/>
          <a:ln>
            <a:noFill/>
          </a:ln>
        </p:spPr>
      </p:pic>
      <p:pic>
        <p:nvPicPr>
          <p:cNvPr id="1162" name="Google Shape;1162;p50"/>
          <p:cNvPicPr preferRelativeResize="0"/>
          <p:nvPr/>
        </p:nvPicPr>
        <p:blipFill rotWithShape="1">
          <a:blip r:embed="rId6">
            <a:alphaModFix/>
          </a:blip>
          <a:srcRect b="0" l="0" r="0" t="0"/>
          <a:stretch/>
        </p:blipFill>
        <p:spPr>
          <a:xfrm>
            <a:off x="5969679" y="1760075"/>
            <a:ext cx="2325274" cy="1612082"/>
          </a:xfrm>
          <a:prstGeom prst="rect">
            <a:avLst/>
          </a:prstGeom>
          <a:noFill/>
          <a:ln>
            <a:noFill/>
          </a:ln>
        </p:spPr>
      </p:pic>
      <p:pic>
        <p:nvPicPr>
          <p:cNvPr id="1163" name="Google Shape;1163;p50"/>
          <p:cNvPicPr preferRelativeResize="0"/>
          <p:nvPr/>
        </p:nvPicPr>
        <p:blipFill rotWithShape="1">
          <a:blip r:embed="rId7">
            <a:alphaModFix/>
          </a:blip>
          <a:srcRect b="0" l="0" r="0" t="0"/>
          <a:stretch/>
        </p:blipFill>
        <p:spPr>
          <a:xfrm>
            <a:off x="6015680" y="3485050"/>
            <a:ext cx="2279271" cy="16149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51"/>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FROZEN MODEL INVESTIGATION</a:t>
            </a:r>
            <a:endParaRPr sz="1300"/>
          </a:p>
        </p:txBody>
      </p:sp>
      <p:pic>
        <p:nvPicPr>
          <p:cNvPr id="1169" name="Google Shape;1169;p51"/>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1170" name="Google Shape;1170;p51"/>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COMPARISON OF SOFTMAX</a:t>
            </a:r>
            <a:endParaRPr sz="1300"/>
          </a:p>
        </p:txBody>
      </p:sp>
      <p:pic>
        <p:nvPicPr>
          <p:cNvPr id="1171" name="Google Shape;1171;p51"/>
          <p:cNvPicPr preferRelativeResize="0"/>
          <p:nvPr/>
        </p:nvPicPr>
        <p:blipFill rotWithShape="1">
          <a:blip r:embed="rId4">
            <a:alphaModFix/>
          </a:blip>
          <a:srcRect b="0" l="0" r="0" t="0"/>
          <a:stretch/>
        </p:blipFill>
        <p:spPr>
          <a:xfrm>
            <a:off x="14100" y="732025"/>
            <a:ext cx="4839699" cy="4411443"/>
          </a:xfrm>
          <a:prstGeom prst="rect">
            <a:avLst/>
          </a:prstGeom>
          <a:noFill/>
          <a:ln>
            <a:noFill/>
          </a:ln>
        </p:spPr>
      </p:pic>
      <p:pic>
        <p:nvPicPr>
          <p:cNvPr id="1172" name="Google Shape;1172;p51"/>
          <p:cNvPicPr preferRelativeResize="0"/>
          <p:nvPr/>
        </p:nvPicPr>
        <p:blipFill rotWithShape="1">
          <a:blip r:embed="rId5">
            <a:alphaModFix/>
          </a:blip>
          <a:srcRect b="0" l="0" r="0" t="0"/>
          <a:stretch/>
        </p:blipFill>
        <p:spPr>
          <a:xfrm>
            <a:off x="6059607" y="148025"/>
            <a:ext cx="2235382" cy="1614925"/>
          </a:xfrm>
          <a:prstGeom prst="rect">
            <a:avLst/>
          </a:prstGeom>
          <a:noFill/>
          <a:ln>
            <a:noFill/>
          </a:ln>
        </p:spPr>
      </p:pic>
      <p:pic>
        <p:nvPicPr>
          <p:cNvPr id="1173" name="Google Shape;1173;p51"/>
          <p:cNvPicPr preferRelativeResize="0"/>
          <p:nvPr/>
        </p:nvPicPr>
        <p:blipFill rotWithShape="1">
          <a:blip r:embed="rId6">
            <a:alphaModFix/>
          </a:blip>
          <a:srcRect b="0" l="0" r="0" t="0"/>
          <a:stretch/>
        </p:blipFill>
        <p:spPr>
          <a:xfrm>
            <a:off x="6059612" y="1762975"/>
            <a:ext cx="2235358" cy="1614925"/>
          </a:xfrm>
          <a:prstGeom prst="rect">
            <a:avLst/>
          </a:prstGeom>
          <a:noFill/>
          <a:ln>
            <a:noFill/>
          </a:ln>
        </p:spPr>
      </p:pic>
      <p:pic>
        <p:nvPicPr>
          <p:cNvPr id="1174" name="Google Shape;1174;p51"/>
          <p:cNvPicPr preferRelativeResize="0"/>
          <p:nvPr/>
        </p:nvPicPr>
        <p:blipFill rotWithShape="1">
          <a:blip r:embed="rId7">
            <a:alphaModFix/>
          </a:blip>
          <a:srcRect b="0" l="0" r="0" t="0"/>
          <a:stretch/>
        </p:blipFill>
        <p:spPr>
          <a:xfrm>
            <a:off x="5932123" y="3485050"/>
            <a:ext cx="2362875" cy="161353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52"/>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FROZEN MODEL INVESTIGATION</a:t>
            </a:r>
            <a:endParaRPr sz="1300"/>
          </a:p>
        </p:txBody>
      </p:sp>
      <p:pic>
        <p:nvPicPr>
          <p:cNvPr id="1180" name="Google Shape;1180;p52"/>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1181" name="Google Shape;1181;p52"/>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RESULTS AFTER THE FIX</a:t>
            </a:r>
            <a:endParaRPr sz="1300"/>
          </a:p>
        </p:txBody>
      </p:sp>
      <p:sp>
        <p:nvSpPr>
          <p:cNvPr id="1182" name="Google Shape;1182;p52"/>
          <p:cNvSpPr txBox="1"/>
          <p:nvPr/>
        </p:nvSpPr>
        <p:spPr>
          <a:xfrm>
            <a:off x="5983350" y="646038"/>
            <a:ext cx="1992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Condensed"/>
                <a:ea typeface="Roboto Condensed"/>
                <a:cs typeface="Roboto Condensed"/>
                <a:sym typeface="Roboto Condensed"/>
              </a:rPr>
              <a:t>APPLICATION ON STM</a:t>
            </a:r>
            <a:endParaRPr b="1" i="0" sz="1300" u="none" cap="none" strike="noStrike">
              <a:solidFill>
                <a:srgbClr val="000000"/>
              </a:solidFill>
              <a:latin typeface="Roboto Condensed"/>
              <a:ea typeface="Roboto Condensed"/>
              <a:cs typeface="Roboto Condensed"/>
              <a:sym typeface="Roboto Condensed"/>
            </a:endParaRPr>
          </a:p>
        </p:txBody>
      </p:sp>
      <p:sp>
        <p:nvSpPr>
          <p:cNvPr id="1183" name="Google Shape;1183;p52"/>
          <p:cNvSpPr txBox="1"/>
          <p:nvPr/>
        </p:nvSpPr>
        <p:spPr>
          <a:xfrm>
            <a:off x="1517148" y="646038"/>
            <a:ext cx="1992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Condensed"/>
                <a:ea typeface="Roboto Condensed"/>
                <a:cs typeface="Roboto Condensed"/>
                <a:sym typeface="Roboto Condensed"/>
              </a:rPr>
              <a:t>SIMULATION ON LAPTOP</a:t>
            </a:r>
            <a:endParaRPr b="1" i="0" sz="1300" u="none" cap="none" strike="noStrike">
              <a:solidFill>
                <a:srgbClr val="000000"/>
              </a:solidFill>
              <a:latin typeface="Roboto Condensed"/>
              <a:ea typeface="Roboto Condensed"/>
              <a:cs typeface="Roboto Condensed"/>
              <a:sym typeface="Roboto Condensed"/>
            </a:endParaRPr>
          </a:p>
        </p:txBody>
      </p:sp>
      <p:pic>
        <p:nvPicPr>
          <p:cNvPr id="1184" name="Google Shape;1184;p52"/>
          <p:cNvPicPr preferRelativeResize="0"/>
          <p:nvPr/>
        </p:nvPicPr>
        <p:blipFill>
          <a:blip r:embed="rId4">
            <a:alphaModFix/>
          </a:blip>
          <a:stretch>
            <a:fillRect/>
          </a:stretch>
        </p:blipFill>
        <p:spPr>
          <a:xfrm>
            <a:off x="747100" y="960427"/>
            <a:ext cx="3532676" cy="2355078"/>
          </a:xfrm>
          <a:prstGeom prst="rect">
            <a:avLst/>
          </a:prstGeom>
          <a:noFill/>
          <a:ln>
            <a:noFill/>
          </a:ln>
        </p:spPr>
      </p:pic>
      <p:pic>
        <p:nvPicPr>
          <p:cNvPr id="1185" name="Google Shape;1185;p52"/>
          <p:cNvPicPr preferRelativeResize="0"/>
          <p:nvPr/>
        </p:nvPicPr>
        <p:blipFill>
          <a:blip r:embed="rId5">
            <a:alphaModFix/>
          </a:blip>
          <a:stretch>
            <a:fillRect/>
          </a:stretch>
        </p:blipFill>
        <p:spPr>
          <a:xfrm>
            <a:off x="1307950" y="3249325"/>
            <a:ext cx="2830387" cy="1886925"/>
          </a:xfrm>
          <a:prstGeom prst="rect">
            <a:avLst/>
          </a:prstGeom>
          <a:noFill/>
          <a:ln>
            <a:noFill/>
          </a:ln>
        </p:spPr>
      </p:pic>
      <p:pic>
        <p:nvPicPr>
          <p:cNvPr id="1186" name="Google Shape;1186;p52"/>
          <p:cNvPicPr preferRelativeResize="0"/>
          <p:nvPr/>
        </p:nvPicPr>
        <p:blipFill>
          <a:blip r:embed="rId6">
            <a:alphaModFix/>
          </a:blip>
          <a:stretch>
            <a:fillRect/>
          </a:stretch>
        </p:blipFill>
        <p:spPr>
          <a:xfrm>
            <a:off x="5088652" y="911800"/>
            <a:ext cx="3789701" cy="2411621"/>
          </a:xfrm>
          <a:prstGeom prst="rect">
            <a:avLst/>
          </a:prstGeom>
          <a:noFill/>
          <a:ln>
            <a:noFill/>
          </a:ln>
        </p:spPr>
      </p:pic>
      <p:pic>
        <p:nvPicPr>
          <p:cNvPr id="1187" name="Google Shape;1187;p52"/>
          <p:cNvPicPr preferRelativeResize="0"/>
          <p:nvPr/>
        </p:nvPicPr>
        <p:blipFill>
          <a:blip r:embed="rId7">
            <a:alphaModFix/>
          </a:blip>
          <a:stretch>
            <a:fillRect/>
          </a:stretch>
        </p:blipFill>
        <p:spPr>
          <a:xfrm>
            <a:off x="6444716" y="3315500"/>
            <a:ext cx="2515934" cy="18869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pic>
        <p:nvPicPr>
          <p:cNvPr id="1192" name="Google Shape;1192;g102db491fb5_0_26"/>
          <p:cNvPicPr preferRelativeResize="0"/>
          <p:nvPr/>
        </p:nvPicPr>
        <p:blipFill>
          <a:blip r:embed="rId3">
            <a:alphaModFix/>
          </a:blip>
          <a:stretch>
            <a:fillRect/>
          </a:stretch>
        </p:blipFill>
        <p:spPr>
          <a:xfrm>
            <a:off x="3957200" y="2068639"/>
            <a:ext cx="2168260" cy="1481949"/>
          </a:xfrm>
          <a:prstGeom prst="rect">
            <a:avLst/>
          </a:prstGeom>
          <a:noFill/>
          <a:ln>
            <a:noFill/>
          </a:ln>
        </p:spPr>
      </p:pic>
      <p:pic>
        <p:nvPicPr>
          <p:cNvPr id="1193" name="Google Shape;1193;g102db491fb5_0_26"/>
          <p:cNvPicPr preferRelativeResize="0"/>
          <p:nvPr/>
        </p:nvPicPr>
        <p:blipFill>
          <a:blip r:embed="rId4">
            <a:alphaModFix/>
          </a:blip>
          <a:stretch>
            <a:fillRect/>
          </a:stretch>
        </p:blipFill>
        <p:spPr>
          <a:xfrm>
            <a:off x="3957174" y="3597551"/>
            <a:ext cx="2168277" cy="1481924"/>
          </a:xfrm>
          <a:prstGeom prst="rect">
            <a:avLst/>
          </a:prstGeom>
          <a:noFill/>
          <a:ln>
            <a:noFill/>
          </a:ln>
        </p:spPr>
      </p:pic>
      <p:pic>
        <p:nvPicPr>
          <p:cNvPr id="1194" name="Google Shape;1194;g102db491fb5_0_26"/>
          <p:cNvPicPr preferRelativeResize="0"/>
          <p:nvPr/>
        </p:nvPicPr>
        <p:blipFill>
          <a:blip r:embed="rId5">
            <a:alphaModFix/>
          </a:blip>
          <a:stretch>
            <a:fillRect/>
          </a:stretch>
        </p:blipFill>
        <p:spPr>
          <a:xfrm>
            <a:off x="6800300" y="2068655"/>
            <a:ext cx="2092299" cy="1477037"/>
          </a:xfrm>
          <a:prstGeom prst="rect">
            <a:avLst/>
          </a:prstGeom>
          <a:noFill/>
          <a:ln>
            <a:noFill/>
          </a:ln>
        </p:spPr>
      </p:pic>
      <p:pic>
        <p:nvPicPr>
          <p:cNvPr id="1195" name="Google Shape;1195;g102db491fb5_0_26"/>
          <p:cNvPicPr preferRelativeResize="0"/>
          <p:nvPr/>
        </p:nvPicPr>
        <p:blipFill>
          <a:blip r:embed="rId6">
            <a:alphaModFix/>
          </a:blip>
          <a:stretch>
            <a:fillRect/>
          </a:stretch>
        </p:blipFill>
        <p:spPr>
          <a:xfrm>
            <a:off x="6804056" y="3607075"/>
            <a:ext cx="2092301" cy="1477029"/>
          </a:xfrm>
          <a:prstGeom prst="rect">
            <a:avLst/>
          </a:prstGeom>
          <a:noFill/>
          <a:ln>
            <a:noFill/>
          </a:ln>
        </p:spPr>
      </p:pic>
      <p:pic>
        <p:nvPicPr>
          <p:cNvPr id="1196" name="Google Shape;1196;g102db491fb5_0_26"/>
          <p:cNvPicPr preferRelativeResize="0"/>
          <p:nvPr/>
        </p:nvPicPr>
        <p:blipFill>
          <a:blip r:embed="rId7">
            <a:alphaModFix/>
          </a:blip>
          <a:stretch>
            <a:fillRect/>
          </a:stretch>
        </p:blipFill>
        <p:spPr>
          <a:xfrm>
            <a:off x="631350" y="2054263"/>
            <a:ext cx="2278801" cy="1510701"/>
          </a:xfrm>
          <a:prstGeom prst="rect">
            <a:avLst/>
          </a:prstGeom>
          <a:noFill/>
          <a:ln>
            <a:noFill/>
          </a:ln>
        </p:spPr>
      </p:pic>
      <p:pic>
        <p:nvPicPr>
          <p:cNvPr id="1197" name="Google Shape;1197;g102db491fb5_0_26"/>
          <p:cNvPicPr preferRelativeResize="0"/>
          <p:nvPr/>
        </p:nvPicPr>
        <p:blipFill>
          <a:blip r:embed="rId8">
            <a:alphaModFix/>
          </a:blip>
          <a:stretch>
            <a:fillRect/>
          </a:stretch>
        </p:blipFill>
        <p:spPr>
          <a:xfrm>
            <a:off x="810875" y="3604778"/>
            <a:ext cx="2099274" cy="1481949"/>
          </a:xfrm>
          <a:prstGeom prst="rect">
            <a:avLst/>
          </a:prstGeom>
          <a:noFill/>
          <a:ln>
            <a:noFill/>
          </a:ln>
        </p:spPr>
      </p:pic>
      <p:sp>
        <p:nvSpPr>
          <p:cNvPr id="1198" name="Google Shape;1198;g102db491fb5_0_26"/>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FROZEN MODEL INVESTIGATION</a:t>
            </a:r>
            <a:endParaRPr sz="1300"/>
          </a:p>
        </p:txBody>
      </p:sp>
      <p:pic>
        <p:nvPicPr>
          <p:cNvPr id="1199" name="Google Shape;1199;g102db491fb5_0_26"/>
          <p:cNvPicPr preferRelativeResize="0"/>
          <p:nvPr/>
        </p:nvPicPr>
        <p:blipFill rotWithShape="1">
          <a:blip r:embed="rId9">
            <a:alphaModFix/>
          </a:blip>
          <a:srcRect b="0" l="0" r="0" t="0"/>
          <a:stretch/>
        </p:blipFill>
        <p:spPr>
          <a:xfrm>
            <a:off x="0" y="0"/>
            <a:ext cx="3442900" cy="843925"/>
          </a:xfrm>
          <a:prstGeom prst="rect">
            <a:avLst/>
          </a:prstGeom>
          <a:noFill/>
          <a:ln>
            <a:noFill/>
          </a:ln>
        </p:spPr>
      </p:pic>
      <p:sp>
        <p:nvSpPr>
          <p:cNvPr id="1200" name="Google Shape;1200;g102db491fb5_0_26"/>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WHY OLD DATASET DIVERGES</a:t>
            </a:r>
            <a:endParaRPr sz="1300"/>
          </a:p>
        </p:txBody>
      </p:sp>
      <p:sp>
        <p:nvSpPr>
          <p:cNvPr id="1201" name="Google Shape;1201;g102db491fb5_0_26"/>
          <p:cNvSpPr txBox="1"/>
          <p:nvPr/>
        </p:nvSpPr>
        <p:spPr>
          <a:xfrm>
            <a:off x="98525" y="674400"/>
            <a:ext cx="82281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latin typeface="Roboto Condensed Light"/>
                <a:ea typeface="Roboto Condensed Light"/>
                <a:cs typeface="Roboto Condensed Light"/>
                <a:sym typeface="Roboto Condensed Light"/>
              </a:rPr>
              <a:t>I created a </a:t>
            </a:r>
            <a:r>
              <a:rPr b="1" lang="en">
                <a:latin typeface="Roboto Condensed"/>
                <a:ea typeface="Roboto Condensed"/>
                <a:cs typeface="Roboto Condensed"/>
                <a:sym typeface="Roboto Condensed"/>
              </a:rPr>
              <a:t>third dataset</a:t>
            </a:r>
            <a:r>
              <a:rPr lang="en">
                <a:latin typeface="Roboto Condensed Light"/>
                <a:ea typeface="Roboto Condensed Light"/>
                <a:cs typeface="Roboto Condensed Light"/>
                <a:sym typeface="Roboto Condensed Light"/>
              </a:rPr>
              <a:t> and tested it on new trainings on the STM and PC</a:t>
            </a:r>
            <a:endParaRPr>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rPr lang="en">
                <a:latin typeface="Roboto Condensed Light"/>
                <a:ea typeface="Roboto Condensed Light"/>
                <a:cs typeface="Roboto Condensed Light"/>
                <a:sym typeface="Roboto Condensed Light"/>
              </a:rPr>
              <a:t>CONCLUSION: there is no difference in the trainings. STM an PC behave in the same way</a:t>
            </a:r>
            <a:endParaRPr>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a:latin typeface="Roboto Condensed Light"/>
              <a:ea typeface="Roboto Condensed Light"/>
              <a:cs typeface="Roboto Condensed Light"/>
              <a:sym typeface="Roboto Condensed Light"/>
            </a:endParaRPr>
          </a:p>
        </p:txBody>
      </p:sp>
      <p:sp>
        <p:nvSpPr>
          <p:cNvPr id="1202" name="Google Shape;1202;g102db491fb5_0_26"/>
          <p:cNvSpPr txBox="1"/>
          <p:nvPr/>
        </p:nvSpPr>
        <p:spPr>
          <a:xfrm>
            <a:off x="1190150" y="1622351"/>
            <a:ext cx="209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9800"/>
                </a:solidFill>
                <a:latin typeface="Roboto Condensed"/>
                <a:ea typeface="Roboto Condensed"/>
                <a:cs typeface="Roboto Condensed"/>
                <a:sym typeface="Roboto Condensed"/>
              </a:rPr>
              <a:t>Softmax difference</a:t>
            </a:r>
            <a:endParaRPr b="1">
              <a:solidFill>
                <a:srgbClr val="FF9800"/>
              </a:solidFill>
              <a:latin typeface="Roboto Condensed"/>
              <a:ea typeface="Roboto Condensed"/>
              <a:cs typeface="Roboto Condensed"/>
              <a:sym typeface="Roboto Condensed"/>
            </a:endParaRPr>
          </a:p>
        </p:txBody>
      </p:sp>
      <p:sp>
        <p:nvSpPr>
          <p:cNvPr id="1203" name="Google Shape;1203;g102db491fb5_0_26"/>
          <p:cNvSpPr txBox="1"/>
          <p:nvPr/>
        </p:nvSpPr>
        <p:spPr>
          <a:xfrm>
            <a:off x="4187600" y="1622351"/>
            <a:ext cx="209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9800"/>
                </a:solidFill>
                <a:latin typeface="Roboto Condensed"/>
                <a:ea typeface="Roboto Condensed"/>
                <a:cs typeface="Roboto Condensed"/>
                <a:sym typeface="Roboto Condensed"/>
              </a:rPr>
              <a:t>Bias </a:t>
            </a:r>
            <a:r>
              <a:rPr b="1" lang="en">
                <a:solidFill>
                  <a:srgbClr val="FF9800"/>
                </a:solidFill>
                <a:latin typeface="Roboto Condensed"/>
                <a:ea typeface="Roboto Condensed"/>
                <a:cs typeface="Roboto Condensed"/>
                <a:sym typeface="Roboto Condensed"/>
              </a:rPr>
              <a:t>difference</a:t>
            </a:r>
            <a:endParaRPr b="1">
              <a:solidFill>
                <a:srgbClr val="FF9800"/>
              </a:solidFill>
              <a:latin typeface="Roboto Condensed"/>
              <a:ea typeface="Roboto Condensed"/>
              <a:cs typeface="Roboto Condensed"/>
              <a:sym typeface="Roboto Condensed"/>
            </a:endParaRPr>
          </a:p>
        </p:txBody>
      </p:sp>
      <p:sp>
        <p:nvSpPr>
          <p:cNvPr id="1204" name="Google Shape;1204;g102db491fb5_0_26"/>
          <p:cNvSpPr txBox="1"/>
          <p:nvPr/>
        </p:nvSpPr>
        <p:spPr>
          <a:xfrm>
            <a:off x="6800300" y="1622351"/>
            <a:ext cx="209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9800"/>
                </a:solidFill>
                <a:latin typeface="Roboto Condensed"/>
                <a:ea typeface="Roboto Condensed"/>
                <a:cs typeface="Roboto Condensed"/>
                <a:sym typeface="Roboto Condensed"/>
              </a:rPr>
              <a:t>Weights </a:t>
            </a:r>
            <a:r>
              <a:rPr b="1" lang="en">
                <a:solidFill>
                  <a:srgbClr val="FF9800"/>
                </a:solidFill>
                <a:latin typeface="Roboto Condensed"/>
                <a:ea typeface="Roboto Condensed"/>
                <a:cs typeface="Roboto Condensed"/>
                <a:sym typeface="Roboto Condensed"/>
              </a:rPr>
              <a:t>difference</a:t>
            </a:r>
            <a:endParaRPr b="1">
              <a:solidFill>
                <a:srgbClr val="FF9800"/>
              </a:solidFill>
              <a:latin typeface="Roboto Condensed"/>
              <a:ea typeface="Roboto Condensed"/>
              <a:cs typeface="Roboto Condensed"/>
              <a:sym typeface="Roboto Condense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g105f3798120_0_89"/>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FROZEN MODEL INVESTIGATION</a:t>
            </a:r>
            <a:endParaRPr sz="1300"/>
          </a:p>
        </p:txBody>
      </p:sp>
      <p:pic>
        <p:nvPicPr>
          <p:cNvPr id="1210" name="Google Shape;1210;g105f3798120_0_89"/>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1211" name="Google Shape;1211;g105f3798120_0_89"/>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WHY OLD DATASET DIVERGES</a:t>
            </a:r>
            <a:endParaRPr sz="1300"/>
          </a:p>
        </p:txBody>
      </p:sp>
      <p:sp>
        <p:nvSpPr>
          <p:cNvPr id="1212" name="Google Shape;1212;g105f3798120_0_89"/>
          <p:cNvSpPr txBox="1"/>
          <p:nvPr/>
        </p:nvSpPr>
        <p:spPr>
          <a:xfrm>
            <a:off x="98525" y="1207800"/>
            <a:ext cx="82281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rPr lang="en">
                <a:latin typeface="Roboto Condensed Light"/>
                <a:ea typeface="Roboto Condensed Light"/>
                <a:cs typeface="Roboto Condensed Light"/>
                <a:sym typeface="Roboto Condensed Light"/>
              </a:rPr>
              <a:t>What I did to solve the problem:</a:t>
            </a:r>
            <a:endParaRPr>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I rewrote the code that sticks together different txt files and shuffles them</a:t>
            </a:r>
            <a:endParaRPr>
              <a:latin typeface="Roboto Condensed Light"/>
              <a:ea typeface="Roboto Condensed Light"/>
              <a:cs typeface="Roboto Condensed Light"/>
              <a:sym typeface="Roboto Condensed Light"/>
            </a:endParaRPr>
          </a:p>
          <a:p>
            <a:pPr indent="0" lvl="0" marL="457200" marR="0" rtl="0" algn="l">
              <a:lnSpc>
                <a:spcPct val="100000"/>
              </a:lnSpc>
              <a:spcBef>
                <a:spcPts val="0"/>
              </a:spcBef>
              <a:spcAft>
                <a:spcPts val="0"/>
              </a:spcAft>
              <a:buNone/>
            </a:pPr>
            <a:r>
              <a:t/>
            </a:r>
            <a:endParaRPr>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I found an error in the function (that I wrote) that sends data from the STM and the laptop</a:t>
            </a:r>
            <a:endParaRPr>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None/>
            </a:pPr>
            <a:r>
              <a:t/>
            </a:r>
            <a:endParaRPr>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rPr lang="en">
                <a:latin typeface="Roboto Condensed Light"/>
                <a:ea typeface="Roboto Condensed Light"/>
                <a:cs typeface="Roboto Condensed Light"/>
                <a:sym typeface="Roboto Condensed Light"/>
              </a:rPr>
              <a:t>After these two changes no more divergences has been found in the evolution of the model on the STM and on the PC</a:t>
            </a:r>
            <a:endParaRPr>
              <a:latin typeface="Roboto Condensed Light"/>
              <a:ea typeface="Roboto Condensed Light"/>
              <a:cs typeface="Roboto Condensed Light"/>
              <a:sym typeface="Roboto Condensed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g105f3798120_0_10"/>
          <p:cNvSpPr txBox="1"/>
          <p:nvPr/>
        </p:nvSpPr>
        <p:spPr>
          <a:xfrm>
            <a:off x="141800" y="726050"/>
            <a:ext cx="8228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latin typeface="Roboto Condensed Light"/>
                <a:ea typeface="Roboto Condensed Light"/>
                <a:cs typeface="Roboto Condensed Light"/>
                <a:sym typeface="Roboto Condensed Light"/>
              </a:rPr>
              <a:t>Now 3 training applied on the three separated dataset show these results</a:t>
            </a:r>
            <a:endParaRPr>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a:latin typeface="Roboto Condensed Light"/>
              <a:ea typeface="Roboto Condensed Light"/>
              <a:cs typeface="Roboto Condensed Light"/>
              <a:sym typeface="Roboto Condensed Light"/>
            </a:endParaRPr>
          </a:p>
        </p:txBody>
      </p:sp>
      <p:sp>
        <p:nvSpPr>
          <p:cNvPr id="1218" name="Google Shape;1218;g105f3798120_0_10"/>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FROZEN MODEL INVESTIGATION</a:t>
            </a:r>
            <a:endParaRPr sz="1300"/>
          </a:p>
        </p:txBody>
      </p:sp>
      <p:pic>
        <p:nvPicPr>
          <p:cNvPr id="1219" name="Google Shape;1219;g105f3798120_0_10"/>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1220" name="Google Shape;1220;g105f3798120_0_10"/>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WHY OLD DATASET DIVERGES</a:t>
            </a:r>
            <a:endParaRPr sz="1300"/>
          </a:p>
        </p:txBody>
      </p:sp>
      <p:sp>
        <p:nvSpPr>
          <p:cNvPr id="1221" name="Google Shape;1221;g105f3798120_0_10"/>
          <p:cNvSpPr txBox="1"/>
          <p:nvPr/>
        </p:nvSpPr>
        <p:spPr>
          <a:xfrm>
            <a:off x="1056250" y="1205000"/>
            <a:ext cx="187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DATASET 1</a:t>
            </a:r>
            <a:endParaRPr>
              <a:latin typeface="Roboto Condensed Light"/>
              <a:ea typeface="Roboto Condensed Light"/>
              <a:cs typeface="Roboto Condensed Light"/>
              <a:sym typeface="Roboto Condensed Light"/>
            </a:endParaRPr>
          </a:p>
        </p:txBody>
      </p:sp>
      <p:sp>
        <p:nvSpPr>
          <p:cNvPr id="1222" name="Google Shape;1222;g105f3798120_0_10"/>
          <p:cNvSpPr txBox="1"/>
          <p:nvPr/>
        </p:nvSpPr>
        <p:spPr>
          <a:xfrm>
            <a:off x="4060925" y="1178775"/>
            <a:ext cx="187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DATASET 2</a:t>
            </a:r>
            <a:endParaRPr>
              <a:latin typeface="Roboto Condensed Light"/>
              <a:ea typeface="Roboto Condensed Light"/>
              <a:cs typeface="Roboto Condensed Light"/>
              <a:sym typeface="Roboto Condensed Light"/>
            </a:endParaRPr>
          </a:p>
        </p:txBody>
      </p:sp>
      <p:pic>
        <p:nvPicPr>
          <p:cNvPr id="1223" name="Google Shape;1223;g105f3798120_0_10"/>
          <p:cNvPicPr preferRelativeResize="0"/>
          <p:nvPr/>
        </p:nvPicPr>
        <p:blipFill>
          <a:blip r:embed="rId4">
            <a:alphaModFix/>
          </a:blip>
          <a:stretch>
            <a:fillRect/>
          </a:stretch>
        </p:blipFill>
        <p:spPr>
          <a:xfrm>
            <a:off x="2999176" y="2061249"/>
            <a:ext cx="1411264" cy="985465"/>
          </a:xfrm>
          <a:prstGeom prst="rect">
            <a:avLst/>
          </a:prstGeom>
          <a:noFill/>
          <a:ln>
            <a:noFill/>
          </a:ln>
        </p:spPr>
      </p:pic>
      <p:pic>
        <p:nvPicPr>
          <p:cNvPr id="1224" name="Google Shape;1224;g105f3798120_0_10"/>
          <p:cNvPicPr preferRelativeResize="0"/>
          <p:nvPr/>
        </p:nvPicPr>
        <p:blipFill>
          <a:blip r:embed="rId5">
            <a:alphaModFix/>
          </a:blip>
          <a:stretch>
            <a:fillRect/>
          </a:stretch>
        </p:blipFill>
        <p:spPr>
          <a:xfrm>
            <a:off x="3051188" y="3176255"/>
            <a:ext cx="1346088" cy="920007"/>
          </a:xfrm>
          <a:prstGeom prst="rect">
            <a:avLst/>
          </a:prstGeom>
          <a:noFill/>
          <a:ln>
            <a:noFill/>
          </a:ln>
        </p:spPr>
      </p:pic>
      <p:pic>
        <p:nvPicPr>
          <p:cNvPr id="1225" name="Google Shape;1225;g105f3798120_0_10"/>
          <p:cNvPicPr preferRelativeResize="0"/>
          <p:nvPr/>
        </p:nvPicPr>
        <p:blipFill>
          <a:blip r:embed="rId6">
            <a:alphaModFix/>
          </a:blip>
          <a:stretch>
            <a:fillRect/>
          </a:stretch>
        </p:blipFill>
        <p:spPr>
          <a:xfrm>
            <a:off x="3107742" y="4195601"/>
            <a:ext cx="1259307" cy="847946"/>
          </a:xfrm>
          <a:prstGeom prst="rect">
            <a:avLst/>
          </a:prstGeom>
          <a:noFill/>
          <a:ln>
            <a:noFill/>
          </a:ln>
        </p:spPr>
      </p:pic>
      <p:pic>
        <p:nvPicPr>
          <p:cNvPr id="1226" name="Google Shape;1226;g105f3798120_0_10"/>
          <p:cNvPicPr preferRelativeResize="0"/>
          <p:nvPr/>
        </p:nvPicPr>
        <p:blipFill>
          <a:blip r:embed="rId7">
            <a:alphaModFix/>
          </a:blip>
          <a:stretch>
            <a:fillRect/>
          </a:stretch>
        </p:blipFill>
        <p:spPr>
          <a:xfrm>
            <a:off x="4705473" y="2076597"/>
            <a:ext cx="1259291" cy="888991"/>
          </a:xfrm>
          <a:prstGeom prst="rect">
            <a:avLst/>
          </a:prstGeom>
          <a:noFill/>
          <a:ln>
            <a:noFill/>
          </a:ln>
        </p:spPr>
      </p:pic>
      <p:pic>
        <p:nvPicPr>
          <p:cNvPr id="1227" name="Google Shape;1227;g105f3798120_0_10"/>
          <p:cNvPicPr preferRelativeResize="0"/>
          <p:nvPr/>
        </p:nvPicPr>
        <p:blipFill>
          <a:blip r:embed="rId8">
            <a:alphaModFix/>
          </a:blip>
          <a:stretch>
            <a:fillRect/>
          </a:stretch>
        </p:blipFill>
        <p:spPr>
          <a:xfrm>
            <a:off x="4792095" y="3110489"/>
            <a:ext cx="1172658" cy="847946"/>
          </a:xfrm>
          <a:prstGeom prst="rect">
            <a:avLst/>
          </a:prstGeom>
          <a:noFill/>
          <a:ln>
            <a:noFill/>
          </a:ln>
        </p:spPr>
      </p:pic>
      <p:pic>
        <p:nvPicPr>
          <p:cNvPr id="1228" name="Google Shape;1228;g105f3798120_0_10"/>
          <p:cNvPicPr preferRelativeResize="0"/>
          <p:nvPr/>
        </p:nvPicPr>
        <p:blipFill>
          <a:blip r:embed="rId9">
            <a:alphaModFix/>
          </a:blip>
          <a:stretch>
            <a:fillRect/>
          </a:stretch>
        </p:blipFill>
        <p:spPr>
          <a:xfrm>
            <a:off x="4792112" y="4175093"/>
            <a:ext cx="1259291" cy="888981"/>
          </a:xfrm>
          <a:prstGeom prst="rect">
            <a:avLst/>
          </a:prstGeom>
          <a:noFill/>
          <a:ln>
            <a:noFill/>
          </a:ln>
        </p:spPr>
      </p:pic>
      <p:sp>
        <p:nvSpPr>
          <p:cNvPr id="1229" name="Google Shape;1229;g105f3798120_0_10"/>
          <p:cNvSpPr txBox="1"/>
          <p:nvPr/>
        </p:nvSpPr>
        <p:spPr>
          <a:xfrm>
            <a:off x="7261325" y="1178775"/>
            <a:ext cx="187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DATASET 3</a:t>
            </a:r>
            <a:endParaRPr>
              <a:latin typeface="Roboto Condensed Light"/>
              <a:ea typeface="Roboto Condensed Light"/>
              <a:cs typeface="Roboto Condensed Light"/>
              <a:sym typeface="Roboto Condensed Light"/>
            </a:endParaRPr>
          </a:p>
        </p:txBody>
      </p:sp>
      <p:pic>
        <p:nvPicPr>
          <p:cNvPr id="1230" name="Google Shape;1230;g105f3798120_0_10"/>
          <p:cNvPicPr preferRelativeResize="0"/>
          <p:nvPr/>
        </p:nvPicPr>
        <p:blipFill>
          <a:blip r:embed="rId10">
            <a:alphaModFix/>
          </a:blip>
          <a:stretch>
            <a:fillRect/>
          </a:stretch>
        </p:blipFill>
        <p:spPr>
          <a:xfrm>
            <a:off x="6372025" y="2088464"/>
            <a:ext cx="1251005" cy="855019"/>
          </a:xfrm>
          <a:prstGeom prst="rect">
            <a:avLst/>
          </a:prstGeom>
          <a:noFill/>
          <a:ln>
            <a:noFill/>
          </a:ln>
        </p:spPr>
      </p:pic>
      <p:pic>
        <p:nvPicPr>
          <p:cNvPr id="1231" name="Google Shape;1231;g105f3798120_0_10"/>
          <p:cNvPicPr preferRelativeResize="0"/>
          <p:nvPr/>
        </p:nvPicPr>
        <p:blipFill>
          <a:blip r:embed="rId11">
            <a:alphaModFix/>
          </a:blip>
          <a:stretch>
            <a:fillRect/>
          </a:stretch>
        </p:blipFill>
        <p:spPr>
          <a:xfrm>
            <a:off x="6346627" y="3101470"/>
            <a:ext cx="1359213" cy="919203"/>
          </a:xfrm>
          <a:prstGeom prst="rect">
            <a:avLst/>
          </a:prstGeom>
          <a:noFill/>
          <a:ln>
            <a:noFill/>
          </a:ln>
        </p:spPr>
      </p:pic>
      <p:pic>
        <p:nvPicPr>
          <p:cNvPr id="1232" name="Google Shape;1232;g105f3798120_0_10"/>
          <p:cNvPicPr preferRelativeResize="0"/>
          <p:nvPr/>
        </p:nvPicPr>
        <p:blipFill>
          <a:blip r:embed="rId12">
            <a:alphaModFix/>
          </a:blip>
          <a:stretch>
            <a:fillRect/>
          </a:stretch>
        </p:blipFill>
        <p:spPr>
          <a:xfrm>
            <a:off x="6457605" y="4080819"/>
            <a:ext cx="1251004" cy="873556"/>
          </a:xfrm>
          <a:prstGeom prst="rect">
            <a:avLst/>
          </a:prstGeom>
          <a:noFill/>
          <a:ln>
            <a:noFill/>
          </a:ln>
        </p:spPr>
      </p:pic>
      <p:pic>
        <p:nvPicPr>
          <p:cNvPr id="1233" name="Google Shape;1233;g105f3798120_0_10"/>
          <p:cNvPicPr preferRelativeResize="0"/>
          <p:nvPr/>
        </p:nvPicPr>
        <p:blipFill>
          <a:blip r:embed="rId13">
            <a:alphaModFix/>
          </a:blip>
          <a:stretch>
            <a:fillRect/>
          </a:stretch>
        </p:blipFill>
        <p:spPr>
          <a:xfrm>
            <a:off x="7734237" y="2068900"/>
            <a:ext cx="1359213" cy="959525"/>
          </a:xfrm>
          <a:prstGeom prst="rect">
            <a:avLst/>
          </a:prstGeom>
          <a:noFill/>
          <a:ln>
            <a:noFill/>
          </a:ln>
        </p:spPr>
      </p:pic>
      <p:pic>
        <p:nvPicPr>
          <p:cNvPr id="1234" name="Google Shape;1234;g105f3798120_0_10"/>
          <p:cNvPicPr preferRelativeResize="0"/>
          <p:nvPr/>
        </p:nvPicPr>
        <p:blipFill>
          <a:blip r:embed="rId14">
            <a:alphaModFix/>
          </a:blip>
          <a:stretch>
            <a:fillRect/>
          </a:stretch>
        </p:blipFill>
        <p:spPr>
          <a:xfrm>
            <a:off x="7783860" y="3081133"/>
            <a:ext cx="1251002" cy="883124"/>
          </a:xfrm>
          <a:prstGeom prst="rect">
            <a:avLst/>
          </a:prstGeom>
          <a:noFill/>
          <a:ln>
            <a:noFill/>
          </a:ln>
        </p:spPr>
      </p:pic>
      <p:pic>
        <p:nvPicPr>
          <p:cNvPr id="1235" name="Google Shape;1235;g105f3798120_0_10"/>
          <p:cNvPicPr preferRelativeResize="0"/>
          <p:nvPr/>
        </p:nvPicPr>
        <p:blipFill>
          <a:blip r:embed="rId15">
            <a:alphaModFix/>
          </a:blip>
          <a:stretch>
            <a:fillRect/>
          </a:stretch>
        </p:blipFill>
        <p:spPr>
          <a:xfrm>
            <a:off x="7800484" y="4040033"/>
            <a:ext cx="1251002" cy="883141"/>
          </a:xfrm>
          <a:prstGeom prst="rect">
            <a:avLst/>
          </a:prstGeom>
          <a:noFill/>
          <a:ln>
            <a:noFill/>
          </a:ln>
        </p:spPr>
      </p:pic>
      <p:cxnSp>
        <p:nvCxnSpPr>
          <p:cNvPr id="1236" name="Google Shape;1236;g105f3798120_0_10"/>
          <p:cNvCxnSpPr/>
          <p:nvPr/>
        </p:nvCxnSpPr>
        <p:spPr>
          <a:xfrm>
            <a:off x="6135618" y="1165675"/>
            <a:ext cx="0" cy="3714300"/>
          </a:xfrm>
          <a:prstGeom prst="straightConnector1">
            <a:avLst/>
          </a:prstGeom>
          <a:noFill/>
          <a:ln cap="flat" cmpd="sng" w="28575">
            <a:solidFill>
              <a:srgbClr val="FF9800"/>
            </a:solidFill>
            <a:prstDash val="solid"/>
            <a:round/>
            <a:headEnd len="med" w="med" type="none"/>
            <a:tailEnd len="med" w="med" type="none"/>
          </a:ln>
        </p:spPr>
      </p:cxnSp>
      <p:cxnSp>
        <p:nvCxnSpPr>
          <p:cNvPr id="1237" name="Google Shape;1237;g105f3798120_0_10"/>
          <p:cNvCxnSpPr/>
          <p:nvPr/>
        </p:nvCxnSpPr>
        <p:spPr>
          <a:xfrm>
            <a:off x="2926868" y="1165675"/>
            <a:ext cx="0" cy="3714300"/>
          </a:xfrm>
          <a:prstGeom prst="straightConnector1">
            <a:avLst/>
          </a:prstGeom>
          <a:noFill/>
          <a:ln cap="flat" cmpd="sng" w="28575">
            <a:solidFill>
              <a:srgbClr val="FF9800"/>
            </a:solidFill>
            <a:prstDash val="solid"/>
            <a:round/>
            <a:headEnd len="med" w="med" type="none"/>
            <a:tailEnd len="med" w="med" type="none"/>
          </a:ln>
        </p:spPr>
      </p:cxnSp>
      <p:pic>
        <p:nvPicPr>
          <p:cNvPr id="1238" name="Google Shape;1238;g105f3798120_0_10"/>
          <p:cNvPicPr preferRelativeResize="0"/>
          <p:nvPr/>
        </p:nvPicPr>
        <p:blipFill>
          <a:blip r:embed="rId16">
            <a:alphaModFix/>
          </a:blip>
          <a:stretch>
            <a:fillRect/>
          </a:stretch>
        </p:blipFill>
        <p:spPr>
          <a:xfrm>
            <a:off x="132675" y="2120371"/>
            <a:ext cx="1172649" cy="801454"/>
          </a:xfrm>
          <a:prstGeom prst="rect">
            <a:avLst/>
          </a:prstGeom>
          <a:noFill/>
          <a:ln>
            <a:noFill/>
          </a:ln>
        </p:spPr>
      </p:pic>
      <p:pic>
        <p:nvPicPr>
          <p:cNvPr id="1239" name="Google Shape;1239;g105f3798120_0_10"/>
          <p:cNvPicPr preferRelativeResize="0"/>
          <p:nvPr/>
        </p:nvPicPr>
        <p:blipFill>
          <a:blip r:embed="rId17">
            <a:alphaModFix/>
          </a:blip>
          <a:stretch>
            <a:fillRect/>
          </a:stretch>
        </p:blipFill>
        <p:spPr>
          <a:xfrm>
            <a:off x="132675" y="3133325"/>
            <a:ext cx="1190281" cy="801450"/>
          </a:xfrm>
          <a:prstGeom prst="rect">
            <a:avLst/>
          </a:prstGeom>
          <a:noFill/>
          <a:ln>
            <a:noFill/>
          </a:ln>
        </p:spPr>
      </p:pic>
      <p:pic>
        <p:nvPicPr>
          <p:cNvPr id="1240" name="Google Shape;1240;g105f3798120_0_10"/>
          <p:cNvPicPr preferRelativeResize="0"/>
          <p:nvPr/>
        </p:nvPicPr>
        <p:blipFill>
          <a:blip r:embed="rId18">
            <a:alphaModFix/>
          </a:blip>
          <a:stretch>
            <a:fillRect/>
          </a:stretch>
        </p:blipFill>
        <p:spPr>
          <a:xfrm>
            <a:off x="148900" y="4146265"/>
            <a:ext cx="1190276" cy="813509"/>
          </a:xfrm>
          <a:prstGeom prst="rect">
            <a:avLst/>
          </a:prstGeom>
          <a:noFill/>
          <a:ln>
            <a:noFill/>
          </a:ln>
        </p:spPr>
      </p:pic>
      <p:pic>
        <p:nvPicPr>
          <p:cNvPr id="1241" name="Google Shape;1241;g105f3798120_0_10"/>
          <p:cNvPicPr preferRelativeResize="0"/>
          <p:nvPr/>
        </p:nvPicPr>
        <p:blipFill>
          <a:blip r:embed="rId19">
            <a:alphaModFix/>
          </a:blip>
          <a:stretch>
            <a:fillRect/>
          </a:stretch>
        </p:blipFill>
        <p:spPr>
          <a:xfrm>
            <a:off x="1631097" y="2095856"/>
            <a:ext cx="1190276" cy="840251"/>
          </a:xfrm>
          <a:prstGeom prst="rect">
            <a:avLst/>
          </a:prstGeom>
          <a:noFill/>
          <a:ln>
            <a:noFill/>
          </a:ln>
        </p:spPr>
      </p:pic>
      <p:pic>
        <p:nvPicPr>
          <p:cNvPr id="1242" name="Google Shape;1242;g105f3798120_0_10"/>
          <p:cNvPicPr preferRelativeResize="0"/>
          <p:nvPr/>
        </p:nvPicPr>
        <p:blipFill>
          <a:blip r:embed="rId20">
            <a:alphaModFix/>
          </a:blip>
          <a:stretch>
            <a:fillRect/>
          </a:stretch>
        </p:blipFill>
        <p:spPr>
          <a:xfrm>
            <a:off x="1619428" y="3121962"/>
            <a:ext cx="1135291" cy="801450"/>
          </a:xfrm>
          <a:prstGeom prst="rect">
            <a:avLst/>
          </a:prstGeom>
          <a:noFill/>
          <a:ln>
            <a:noFill/>
          </a:ln>
        </p:spPr>
      </p:pic>
      <p:pic>
        <p:nvPicPr>
          <p:cNvPr id="1243" name="Google Shape;1243;g105f3798120_0_10"/>
          <p:cNvPicPr preferRelativeResize="0"/>
          <p:nvPr/>
        </p:nvPicPr>
        <p:blipFill>
          <a:blip r:embed="rId21">
            <a:alphaModFix/>
          </a:blip>
          <a:stretch>
            <a:fillRect/>
          </a:stretch>
        </p:blipFill>
        <p:spPr>
          <a:xfrm>
            <a:off x="1655809" y="4109275"/>
            <a:ext cx="1135299" cy="801450"/>
          </a:xfrm>
          <a:prstGeom prst="rect">
            <a:avLst/>
          </a:prstGeom>
          <a:noFill/>
          <a:ln>
            <a:noFill/>
          </a:ln>
        </p:spPr>
      </p:pic>
      <p:sp>
        <p:nvSpPr>
          <p:cNvPr id="1244" name="Google Shape;1244;g105f3798120_0_10"/>
          <p:cNvSpPr txBox="1"/>
          <p:nvPr/>
        </p:nvSpPr>
        <p:spPr>
          <a:xfrm>
            <a:off x="275375" y="1695650"/>
            <a:ext cx="265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Condensed Light"/>
                <a:ea typeface="Roboto Condensed Light"/>
                <a:cs typeface="Roboto Condensed Light"/>
                <a:sym typeface="Roboto Condensed Light"/>
              </a:rPr>
              <a:t>Biases                                               weights</a:t>
            </a:r>
            <a:endParaRPr sz="1000">
              <a:latin typeface="Roboto Condensed Light"/>
              <a:ea typeface="Roboto Condensed Light"/>
              <a:cs typeface="Roboto Condensed Light"/>
              <a:sym typeface="Roboto Condensed Light"/>
            </a:endParaRPr>
          </a:p>
        </p:txBody>
      </p:sp>
      <p:sp>
        <p:nvSpPr>
          <p:cNvPr id="1245" name="Google Shape;1245;g105f3798120_0_10"/>
          <p:cNvSpPr txBox="1"/>
          <p:nvPr/>
        </p:nvSpPr>
        <p:spPr>
          <a:xfrm>
            <a:off x="3205550" y="1688850"/>
            <a:ext cx="265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Condensed Light"/>
                <a:ea typeface="Roboto Condensed Light"/>
                <a:cs typeface="Roboto Condensed Light"/>
                <a:sym typeface="Roboto Condensed Light"/>
              </a:rPr>
              <a:t>Biases                                               weights</a:t>
            </a:r>
            <a:endParaRPr sz="1000">
              <a:latin typeface="Roboto Condensed Light"/>
              <a:ea typeface="Roboto Condensed Light"/>
              <a:cs typeface="Roboto Condensed Light"/>
              <a:sym typeface="Roboto Condensed Light"/>
            </a:endParaRPr>
          </a:p>
        </p:txBody>
      </p:sp>
      <p:sp>
        <p:nvSpPr>
          <p:cNvPr id="1246" name="Google Shape;1246;g105f3798120_0_10"/>
          <p:cNvSpPr txBox="1"/>
          <p:nvPr/>
        </p:nvSpPr>
        <p:spPr>
          <a:xfrm>
            <a:off x="6414300" y="1692688"/>
            <a:ext cx="265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Condensed Light"/>
                <a:ea typeface="Roboto Condensed Light"/>
                <a:cs typeface="Roboto Condensed Light"/>
                <a:sym typeface="Roboto Condensed Light"/>
              </a:rPr>
              <a:t>Biases                                               weights</a:t>
            </a:r>
            <a:endParaRPr sz="1000">
              <a:latin typeface="Roboto Condensed Light"/>
              <a:ea typeface="Roboto Condensed Light"/>
              <a:cs typeface="Roboto Condensed Light"/>
              <a:sym typeface="Roboto Condensed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g105f3798120_0_61"/>
          <p:cNvSpPr txBox="1"/>
          <p:nvPr/>
        </p:nvSpPr>
        <p:spPr>
          <a:xfrm>
            <a:off x="327125" y="826800"/>
            <a:ext cx="82281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latin typeface="Roboto Condensed Light"/>
                <a:ea typeface="Roboto Condensed Light"/>
                <a:cs typeface="Roboto Condensed Light"/>
                <a:sym typeface="Roboto Condensed Light"/>
              </a:rPr>
              <a:t>Since now all the datasets are working properly I was able to perform a training with all the data that I collected.</a:t>
            </a:r>
            <a:endParaRPr>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rPr lang="en">
                <a:latin typeface="Roboto Condensed Light"/>
                <a:ea typeface="Roboto Condensed Light"/>
                <a:cs typeface="Roboto Condensed Light"/>
                <a:sym typeface="Roboto Condensed Light"/>
              </a:rPr>
              <a:t>The entire dataset is now composed of 4249 elements </a:t>
            </a:r>
            <a:endParaRPr>
              <a:latin typeface="Roboto Condensed Light"/>
              <a:ea typeface="Roboto Condensed Light"/>
              <a:cs typeface="Roboto Condensed Light"/>
              <a:sym typeface="Roboto Condensed Light"/>
            </a:endParaRPr>
          </a:p>
        </p:txBody>
      </p:sp>
      <p:sp>
        <p:nvSpPr>
          <p:cNvPr id="1252" name="Google Shape;1252;g105f3798120_0_61"/>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FROZEN MODEL INVESTIGATION</a:t>
            </a:r>
            <a:endParaRPr sz="1300"/>
          </a:p>
        </p:txBody>
      </p:sp>
      <p:pic>
        <p:nvPicPr>
          <p:cNvPr id="1253" name="Google Shape;1253;g105f3798120_0_61"/>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1254" name="Google Shape;1254;g105f3798120_0_61"/>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WHY OLD DATASET DIVERGES</a:t>
            </a:r>
            <a:endParaRPr sz="1300"/>
          </a:p>
        </p:txBody>
      </p:sp>
      <p:pic>
        <p:nvPicPr>
          <p:cNvPr id="1255" name="Google Shape;1255;g105f3798120_0_61"/>
          <p:cNvPicPr preferRelativeResize="0"/>
          <p:nvPr/>
        </p:nvPicPr>
        <p:blipFill>
          <a:blip r:embed="rId4">
            <a:alphaModFix/>
          </a:blip>
          <a:stretch>
            <a:fillRect/>
          </a:stretch>
        </p:blipFill>
        <p:spPr>
          <a:xfrm>
            <a:off x="3176638" y="1592825"/>
            <a:ext cx="1675274" cy="1145000"/>
          </a:xfrm>
          <a:prstGeom prst="rect">
            <a:avLst/>
          </a:prstGeom>
          <a:noFill/>
          <a:ln>
            <a:noFill/>
          </a:ln>
        </p:spPr>
      </p:pic>
      <p:pic>
        <p:nvPicPr>
          <p:cNvPr id="1256" name="Google Shape;1256;g105f3798120_0_61"/>
          <p:cNvPicPr preferRelativeResize="0"/>
          <p:nvPr/>
        </p:nvPicPr>
        <p:blipFill>
          <a:blip r:embed="rId5">
            <a:alphaModFix/>
          </a:blip>
          <a:stretch>
            <a:fillRect/>
          </a:stretch>
        </p:blipFill>
        <p:spPr>
          <a:xfrm>
            <a:off x="3194402" y="2753775"/>
            <a:ext cx="1639735" cy="1145000"/>
          </a:xfrm>
          <a:prstGeom prst="rect">
            <a:avLst/>
          </a:prstGeom>
          <a:noFill/>
          <a:ln>
            <a:noFill/>
          </a:ln>
        </p:spPr>
      </p:pic>
      <p:pic>
        <p:nvPicPr>
          <p:cNvPr id="1257" name="Google Shape;1257;g105f3798120_0_61"/>
          <p:cNvPicPr preferRelativeResize="0"/>
          <p:nvPr/>
        </p:nvPicPr>
        <p:blipFill>
          <a:blip r:embed="rId6">
            <a:alphaModFix/>
          </a:blip>
          <a:stretch>
            <a:fillRect/>
          </a:stretch>
        </p:blipFill>
        <p:spPr>
          <a:xfrm>
            <a:off x="2968000" y="3881796"/>
            <a:ext cx="1883901" cy="1287575"/>
          </a:xfrm>
          <a:prstGeom prst="rect">
            <a:avLst/>
          </a:prstGeom>
          <a:noFill/>
          <a:ln>
            <a:noFill/>
          </a:ln>
        </p:spPr>
      </p:pic>
      <p:pic>
        <p:nvPicPr>
          <p:cNvPr id="1258" name="Google Shape;1258;g105f3798120_0_61"/>
          <p:cNvPicPr preferRelativeResize="0"/>
          <p:nvPr/>
        </p:nvPicPr>
        <p:blipFill>
          <a:blip r:embed="rId7">
            <a:alphaModFix/>
          </a:blip>
          <a:stretch>
            <a:fillRect/>
          </a:stretch>
        </p:blipFill>
        <p:spPr>
          <a:xfrm>
            <a:off x="6838475" y="1537536"/>
            <a:ext cx="1675251" cy="1211364"/>
          </a:xfrm>
          <a:prstGeom prst="rect">
            <a:avLst/>
          </a:prstGeom>
          <a:noFill/>
          <a:ln>
            <a:noFill/>
          </a:ln>
        </p:spPr>
      </p:pic>
      <p:pic>
        <p:nvPicPr>
          <p:cNvPr id="1259" name="Google Shape;1259;g105f3798120_0_61"/>
          <p:cNvPicPr preferRelativeResize="0"/>
          <p:nvPr/>
        </p:nvPicPr>
        <p:blipFill>
          <a:blip r:embed="rId8">
            <a:alphaModFix/>
          </a:blip>
          <a:stretch>
            <a:fillRect/>
          </a:stretch>
        </p:blipFill>
        <p:spPr>
          <a:xfrm>
            <a:off x="6797760" y="2729600"/>
            <a:ext cx="1715966" cy="1211374"/>
          </a:xfrm>
          <a:prstGeom prst="rect">
            <a:avLst/>
          </a:prstGeom>
          <a:noFill/>
          <a:ln>
            <a:noFill/>
          </a:ln>
        </p:spPr>
      </p:pic>
      <p:pic>
        <p:nvPicPr>
          <p:cNvPr id="1260" name="Google Shape;1260;g105f3798120_0_61"/>
          <p:cNvPicPr preferRelativeResize="0"/>
          <p:nvPr/>
        </p:nvPicPr>
        <p:blipFill>
          <a:blip r:embed="rId9">
            <a:alphaModFix/>
          </a:blip>
          <a:stretch>
            <a:fillRect/>
          </a:stretch>
        </p:blipFill>
        <p:spPr>
          <a:xfrm>
            <a:off x="6743425" y="3918098"/>
            <a:ext cx="1770300" cy="1249725"/>
          </a:xfrm>
          <a:prstGeom prst="rect">
            <a:avLst/>
          </a:prstGeom>
          <a:noFill/>
          <a:ln>
            <a:noFill/>
          </a:ln>
        </p:spPr>
      </p:pic>
      <p:pic>
        <p:nvPicPr>
          <p:cNvPr id="1261" name="Google Shape;1261;g105f3798120_0_61"/>
          <p:cNvPicPr preferRelativeResize="0"/>
          <p:nvPr/>
        </p:nvPicPr>
        <p:blipFill>
          <a:blip r:embed="rId10">
            <a:alphaModFix/>
          </a:blip>
          <a:stretch>
            <a:fillRect/>
          </a:stretch>
        </p:blipFill>
        <p:spPr>
          <a:xfrm>
            <a:off x="364528" y="1635575"/>
            <a:ext cx="1421198" cy="1003281"/>
          </a:xfrm>
          <a:prstGeom prst="rect">
            <a:avLst/>
          </a:prstGeom>
          <a:noFill/>
          <a:ln>
            <a:noFill/>
          </a:ln>
        </p:spPr>
      </p:pic>
      <p:pic>
        <p:nvPicPr>
          <p:cNvPr id="1262" name="Google Shape;1262;g105f3798120_0_61"/>
          <p:cNvPicPr preferRelativeResize="0"/>
          <p:nvPr/>
        </p:nvPicPr>
        <p:blipFill>
          <a:blip r:embed="rId11">
            <a:alphaModFix/>
          </a:blip>
          <a:stretch>
            <a:fillRect/>
          </a:stretch>
        </p:blipFill>
        <p:spPr>
          <a:xfrm>
            <a:off x="394357" y="2838082"/>
            <a:ext cx="1391370" cy="1003281"/>
          </a:xfrm>
          <a:prstGeom prst="rect">
            <a:avLst/>
          </a:prstGeom>
          <a:noFill/>
          <a:ln>
            <a:noFill/>
          </a:ln>
        </p:spPr>
      </p:pic>
      <p:pic>
        <p:nvPicPr>
          <p:cNvPr id="1263" name="Google Shape;1263;g105f3798120_0_61"/>
          <p:cNvPicPr preferRelativeResize="0"/>
          <p:nvPr/>
        </p:nvPicPr>
        <p:blipFill>
          <a:blip r:embed="rId12">
            <a:alphaModFix/>
          </a:blip>
          <a:stretch>
            <a:fillRect/>
          </a:stretch>
        </p:blipFill>
        <p:spPr>
          <a:xfrm>
            <a:off x="364543" y="4164466"/>
            <a:ext cx="1421184" cy="100325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53"/>
          <p:cNvSpPr txBox="1"/>
          <p:nvPr>
            <p:ph type="ctrTitle"/>
          </p:nvPr>
        </p:nvSpPr>
        <p:spPr>
          <a:xfrm>
            <a:off x="463525" y="2871148"/>
            <a:ext cx="40944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OPENMV DEMO</a:t>
            </a:r>
            <a:endParaRPr/>
          </a:p>
        </p:txBody>
      </p:sp>
      <p:sp>
        <p:nvSpPr>
          <p:cNvPr id="1269" name="Google Shape;1269;p53"/>
          <p:cNvSpPr txBox="1"/>
          <p:nvPr>
            <p:ph idx="1" type="subTitle"/>
          </p:nvPr>
        </p:nvSpPr>
        <p:spPr>
          <a:xfrm>
            <a:off x="463525" y="3975449"/>
            <a:ext cx="40944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000"/>
              </a:spcAft>
              <a:buSzPts val="2000"/>
              <a:buNone/>
            </a:pPr>
            <a:r>
              <a:rPr lang="en"/>
              <a:t>MNIST DIGIT RECOGNITION</a:t>
            </a:r>
            <a:endParaRPr/>
          </a:p>
        </p:txBody>
      </p:sp>
      <p:sp>
        <p:nvSpPr>
          <p:cNvPr id="1270" name="Google Shape;1270;p5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pic>
        <p:nvPicPr>
          <p:cNvPr id="1275" name="Google Shape;1275;p54"/>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1276" name="Google Shape;1276;p54"/>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SET UP OF OPENMV APPLICATION</a:t>
            </a:r>
            <a:endParaRPr sz="1300"/>
          </a:p>
        </p:txBody>
      </p:sp>
      <p:sp>
        <p:nvSpPr>
          <p:cNvPr id="1277" name="Google Shape;1277;p54"/>
          <p:cNvSpPr txBox="1"/>
          <p:nvPr/>
        </p:nvSpPr>
        <p:spPr>
          <a:xfrm>
            <a:off x="327125" y="807050"/>
            <a:ext cx="8228100" cy="384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9800"/>
                </a:solidFill>
                <a:latin typeface="Roboto Condensed"/>
                <a:ea typeface="Roboto Condensed"/>
                <a:cs typeface="Roboto Condensed"/>
                <a:sym typeface="Roboto Condensed"/>
              </a:rPr>
              <a:t>IDEA </a:t>
            </a:r>
            <a:endParaRPr b="1" i="0" sz="1400" u="none" cap="none" strike="noStrike">
              <a:solidFill>
                <a:srgbClr val="FF9800"/>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Condensed Light"/>
                <a:ea typeface="Roboto Condensed Light"/>
                <a:cs typeface="Roboto Condensed Light"/>
                <a:sym typeface="Roboto Condensed Light"/>
              </a:rPr>
              <a:t>Train on the laptop a model to recognize the first 6 digits of the MNIST dataset (0,1,2,3,4,5). Later deploy the model on the OpenMV and use Ol training to learn the remaining digits. This time it uses a CNN and real time data collection (images)</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Condensed Light"/>
                <a:ea typeface="Roboto Condensed Light"/>
                <a:cs typeface="Roboto Condensed Light"/>
                <a:sym typeface="Roboto Condensed Light"/>
              </a:rPr>
              <a:t>(For now only the code for the OL training mode is implemented)</a:t>
            </a:r>
            <a:endParaRPr b="0" i="0" sz="1400" u="none" cap="none" strike="noStrike">
              <a:solidFill>
                <a:srgbClr val="000000"/>
              </a:solidFill>
              <a:latin typeface="Roboto Condensed Light"/>
              <a:ea typeface="Roboto Condensed Light"/>
              <a:cs typeface="Roboto Condensed Light"/>
              <a:sym typeface="Roboto Condensed Light"/>
            </a:endParaRPr>
          </a:p>
        </p:txBody>
      </p:sp>
      <p:pic>
        <p:nvPicPr>
          <p:cNvPr id="1278" name="Google Shape;1278;p54"/>
          <p:cNvPicPr preferRelativeResize="0"/>
          <p:nvPr/>
        </p:nvPicPr>
        <p:blipFill rotWithShape="1">
          <a:blip r:embed="rId4">
            <a:alphaModFix/>
          </a:blip>
          <a:srcRect b="0" l="0" r="0" t="0"/>
          <a:stretch/>
        </p:blipFill>
        <p:spPr>
          <a:xfrm>
            <a:off x="808737" y="2625425"/>
            <a:ext cx="2739832" cy="654650"/>
          </a:xfrm>
          <a:prstGeom prst="rect">
            <a:avLst/>
          </a:prstGeom>
          <a:noFill/>
          <a:ln>
            <a:noFill/>
          </a:ln>
        </p:spPr>
      </p:pic>
      <p:pic>
        <p:nvPicPr>
          <p:cNvPr id="1279" name="Google Shape;1279;p54"/>
          <p:cNvPicPr preferRelativeResize="0"/>
          <p:nvPr/>
        </p:nvPicPr>
        <p:blipFill rotWithShape="1">
          <a:blip r:embed="rId5">
            <a:alphaModFix/>
          </a:blip>
          <a:srcRect b="0" l="0" r="0" t="0"/>
          <a:stretch/>
        </p:blipFill>
        <p:spPr>
          <a:xfrm>
            <a:off x="6297550" y="2600250"/>
            <a:ext cx="1894175" cy="705000"/>
          </a:xfrm>
          <a:prstGeom prst="rect">
            <a:avLst/>
          </a:prstGeom>
          <a:noFill/>
          <a:ln>
            <a:noFill/>
          </a:ln>
        </p:spPr>
      </p:pic>
      <p:sp>
        <p:nvSpPr>
          <p:cNvPr id="1280" name="Google Shape;1280;p54"/>
          <p:cNvSpPr txBox="1"/>
          <p:nvPr/>
        </p:nvSpPr>
        <p:spPr>
          <a:xfrm>
            <a:off x="443625" y="2361950"/>
            <a:ext cx="4400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Condensed Light"/>
                <a:ea typeface="Roboto Condensed Light"/>
                <a:cs typeface="Roboto Condensed Light"/>
                <a:sym typeface="Roboto Condensed Light"/>
              </a:rPr>
              <a:t>The </a:t>
            </a:r>
            <a:r>
              <a:rPr b="1" i="0" lang="en" sz="1400" u="none" cap="none" strike="noStrike">
                <a:solidFill>
                  <a:srgbClr val="000000"/>
                </a:solidFill>
                <a:latin typeface="Roboto Condensed"/>
                <a:ea typeface="Roboto Condensed"/>
                <a:cs typeface="Roboto Condensed"/>
                <a:sym typeface="Roboto Condensed"/>
              </a:rPr>
              <a:t>frozen model</a:t>
            </a:r>
            <a:r>
              <a:rPr b="0" i="0" lang="en" sz="1400" u="none" cap="none" strike="noStrike">
                <a:solidFill>
                  <a:srgbClr val="000000"/>
                </a:solidFill>
                <a:latin typeface="Roboto Condensed Light"/>
                <a:ea typeface="Roboto Condensed Light"/>
                <a:cs typeface="Roboto Condensed Light"/>
                <a:sym typeface="Roboto Condensed Light"/>
              </a:rPr>
              <a:t> is trained to recognize these</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1281" name="Google Shape;1281;p54"/>
          <p:cNvSpPr txBox="1"/>
          <p:nvPr/>
        </p:nvSpPr>
        <p:spPr>
          <a:xfrm>
            <a:off x="5643300" y="2361950"/>
            <a:ext cx="4400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Condensed Light"/>
                <a:ea typeface="Roboto Condensed Light"/>
                <a:cs typeface="Roboto Condensed Light"/>
                <a:sym typeface="Roboto Condensed Light"/>
              </a:rPr>
              <a:t>The </a:t>
            </a:r>
            <a:r>
              <a:rPr b="1" i="0" lang="en" sz="1400" u="none" cap="none" strike="noStrike">
                <a:solidFill>
                  <a:srgbClr val="000000"/>
                </a:solidFill>
                <a:latin typeface="Roboto Condensed"/>
                <a:ea typeface="Roboto Condensed"/>
                <a:cs typeface="Roboto Condensed"/>
                <a:sym typeface="Roboto Condensed"/>
              </a:rPr>
              <a:t>OL layer</a:t>
            </a:r>
            <a:r>
              <a:rPr b="0" i="0" lang="en" sz="1400" u="none" cap="none" strike="noStrike">
                <a:solidFill>
                  <a:srgbClr val="000000"/>
                </a:solidFill>
                <a:latin typeface="Roboto Condensed Light"/>
                <a:ea typeface="Roboto Condensed Light"/>
                <a:cs typeface="Roboto Condensed Light"/>
                <a:sym typeface="Roboto Condensed Light"/>
              </a:rPr>
              <a:t> will be trained to recognize these</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pic>
        <p:nvPicPr>
          <p:cNvPr id="1286" name="Google Shape;1286;p55"/>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1287" name="Google Shape;1287;p55"/>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SIMULATION OF DIGIT RECOGNITION</a:t>
            </a:r>
            <a:endParaRPr sz="1300"/>
          </a:p>
        </p:txBody>
      </p:sp>
      <p:sp>
        <p:nvSpPr>
          <p:cNvPr id="1288" name="Google Shape;1288;p55"/>
          <p:cNvSpPr txBox="1"/>
          <p:nvPr/>
        </p:nvSpPr>
        <p:spPr>
          <a:xfrm>
            <a:off x="98525" y="654650"/>
            <a:ext cx="8228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Condensed Light"/>
                <a:ea typeface="Roboto Condensed Light"/>
                <a:cs typeface="Roboto Condensed Light"/>
                <a:sym typeface="Roboto Condensed Light"/>
              </a:rPr>
              <a:t>The idea is tested again on the laptop in the same way of the letters. These are the results:</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p:txBody>
      </p:sp>
      <p:pic>
        <p:nvPicPr>
          <p:cNvPr id="1289" name="Google Shape;1289;p55"/>
          <p:cNvPicPr preferRelativeResize="0"/>
          <p:nvPr/>
        </p:nvPicPr>
        <p:blipFill rotWithShape="1">
          <a:blip r:embed="rId4">
            <a:alphaModFix/>
          </a:blip>
          <a:srcRect b="0" l="0" r="0" t="0"/>
          <a:stretch/>
        </p:blipFill>
        <p:spPr>
          <a:xfrm>
            <a:off x="5579075" y="1453175"/>
            <a:ext cx="2813650" cy="1934200"/>
          </a:xfrm>
          <a:prstGeom prst="rect">
            <a:avLst/>
          </a:prstGeom>
          <a:noFill/>
          <a:ln>
            <a:noFill/>
          </a:ln>
        </p:spPr>
      </p:pic>
      <p:sp>
        <p:nvSpPr>
          <p:cNvPr id="1290" name="Google Shape;1290;p55"/>
          <p:cNvSpPr txBox="1"/>
          <p:nvPr/>
        </p:nvSpPr>
        <p:spPr>
          <a:xfrm>
            <a:off x="5681575" y="1052975"/>
            <a:ext cx="301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Simulation of OL training on PC</a:t>
            </a:r>
            <a:endParaRPr b="1" i="0" sz="1400" u="none" cap="none" strike="noStrike">
              <a:solidFill>
                <a:srgbClr val="000000"/>
              </a:solidFill>
              <a:latin typeface="Roboto Condensed"/>
              <a:ea typeface="Roboto Condensed"/>
              <a:cs typeface="Roboto Condensed"/>
              <a:sym typeface="Roboto Condensed"/>
            </a:endParaRPr>
          </a:p>
        </p:txBody>
      </p:sp>
      <p:pic>
        <p:nvPicPr>
          <p:cNvPr id="1291" name="Google Shape;1291;p55"/>
          <p:cNvPicPr preferRelativeResize="0"/>
          <p:nvPr/>
        </p:nvPicPr>
        <p:blipFill rotWithShape="1">
          <a:blip r:embed="rId5">
            <a:alphaModFix/>
          </a:blip>
          <a:srcRect b="0" l="0" r="0" t="0"/>
          <a:stretch/>
        </p:blipFill>
        <p:spPr>
          <a:xfrm>
            <a:off x="6099253" y="3488751"/>
            <a:ext cx="2227373" cy="1518935"/>
          </a:xfrm>
          <a:prstGeom prst="rect">
            <a:avLst/>
          </a:prstGeom>
          <a:noFill/>
          <a:ln>
            <a:noFill/>
          </a:ln>
        </p:spPr>
      </p:pic>
      <p:pic>
        <p:nvPicPr>
          <p:cNvPr id="1292" name="Google Shape;1292;p55"/>
          <p:cNvPicPr preferRelativeResize="0"/>
          <p:nvPr/>
        </p:nvPicPr>
        <p:blipFill rotWithShape="1">
          <a:blip r:embed="rId6">
            <a:alphaModFix/>
          </a:blip>
          <a:srcRect b="0" l="0" r="0" t="0"/>
          <a:stretch/>
        </p:blipFill>
        <p:spPr>
          <a:xfrm>
            <a:off x="292356" y="1453175"/>
            <a:ext cx="2821344" cy="1934200"/>
          </a:xfrm>
          <a:prstGeom prst="rect">
            <a:avLst/>
          </a:prstGeom>
          <a:noFill/>
          <a:ln>
            <a:noFill/>
          </a:ln>
        </p:spPr>
      </p:pic>
      <p:pic>
        <p:nvPicPr>
          <p:cNvPr id="1293" name="Google Shape;1293;p55"/>
          <p:cNvPicPr preferRelativeResize="0"/>
          <p:nvPr/>
        </p:nvPicPr>
        <p:blipFill rotWithShape="1">
          <a:blip r:embed="rId7">
            <a:alphaModFix/>
          </a:blip>
          <a:srcRect b="0" l="0" r="0" t="0"/>
          <a:stretch/>
        </p:blipFill>
        <p:spPr>
          <a:xfrm>
            <a:off x="581600" y="3516118"/>
            <a:ext cx="2227374" cy="1439865"/>
          </a:xfrm>
          <a:prstGeom prst="rect">
            <a:avLst/>
          </a:prstGeom>
          <a:noFill/>
          <a:ln>
            <a:noFill/>
          </a:ln>
        </p:spPr>
      </p:pic>
      <p:sp>
        <p:nvSpPr>
          <p:cNvPr id="1294" name="Google Shape;1294;p55"/>
          <p:cNvSpPr txBox="1"/>
          <p:nvPr/>
        </p:nvSpPr>
        <p:spPr>
          <a:xfrm>
            <a:off x="334100" y="1052975"/>
            <a:ext cx="301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Training of frozen model</a:t>
            </a:r>
            <a:endParaRPr b="1" i="0" sz="1400" u="none" cap="none" strike="noStrike">
              <a:solidFill>
                <a:srgbClr val="000000"/>
              </a:solidFill>
              <a:latin typeface="Roboto Condensed"/>
              <a:ea typeface="Roboto Condensed"/>
              <a:cs typeface="Roboto Condensed"/>
              <a:sym typeface="Roboto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6"/>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287" name="Google Shape;287;p6"/>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DATASET COMPOSITION</a:t>
            </a:r>
            <a:endParaRPr sz="1300"/>
          </a:p>
        </p:txBody>
      </p:sp>
      <p:sp>
        <p:nvSpPr>
          <p:cNvPr id="288" name="Google Shape;288;p6"/>
          <p:cNvSpPr txBox="1"/>
          <p:nvPr/>
        </p:nvSpPr>
        <p:spPr>
          <a:xfrm>
            <a:off x="268500" y="1778650"/>
            <a:ext cx="3317400" cy="255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Condensed Light"/>
                <a:ea typeface="Roboto Condensed Light"/>
                <a:cs typeface="Roboto Condensed Light"/>
                <a:sym typeface="Roboto Condensed Light"/>
              </a:rPr>
              <a:t>The </a:t>
            </a:r>
            <a:r>
              <a:rPr b="1" i="0" lang="en" sz="1400" u="none" cap="none" strike="noStrike">
                <a:solidFill>
                  <a:srgbClr val="FF9800"/>
                </a:solidFill>
                <a:latin typeface="Roboto Condensed"/>
                <a:ea typeface="Roboto Condensed"/>
                <a:cs typeface="Roboto Condensed"/>
                <a:sym typeface="Roboto Condensed"/>
              </a:rPr>
              <a:t>entire dataset</a:t>
            </a:r>
            <a:r>
              <a:rPr b="0" i="0" lang="en" sz="1400" u="none" cap="none" strike="noStrike">
                <a:solidFill>
                  <a:srgbClr val="000000"/>
                </a:solidFill>
                <a:latin typeface="Roboto Condensed Light"/>
                <a:ea typeface="Roboto Condensed Light"/>
                <a:cs typeface="Roboto Condensed Light"/>
                <a:sym typeface="Roboto Condensed Light"/>
              </a:rPr>
              <a:t> is composed of 8 letters:</a:t>
            </a:r>
            <a:endParaRPr b="0" i="0" sz="1400" u="none" cap="none" strike="noStrike">
              <a:solidFill>
                <a:srgbClr val="000000"/>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000000"/>
              </a:buClr>
              <a:buSzPts val="1400"/>
              <a:buFont typeface="Roboto Condensed Light"/>
              <a:buChar char="-"/>
            </a:pPr>
            <a:r>
              <a:rPr b="0" i="0" lang="en" sz="1400" u="none" cap="none" strike="noStrike">
                <a:solidFill>
                  <a:srgbClr val="000000"/>
                </a:solidFill>
                <a:latin typeface="Roboto Condensed Light"/>
                <a:ea typeface="Roboto Condensed Light"/>
                <a:cs typeface="Roboto Condensed Light"/>
                <a:sym typeface="Roboto Condensed Light"/>
              </a:rPr>
              <a:t>A:  230 samples</a:t>
            </a:r>
            <a:endParaRPr b="0" i="0" sz="1400" u="none" cap="none" strike="noStrike">
              <a:solidFill>
                <a:srgbClr val="000000"/>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000000"/>
              </a:buClr>
              <a:buSzPts val="1400"/>
              <a:buFont typeface="Roboto Condensed Light"/>
              <a:buChar char="-"/>
            </a:pPr>
            <a:r>
              <a:rPr b="0" i="0" lang="en" sz="1400" u="none" cap="none" strike="noStrike">
                <a:solidFill>
                  <a:srgbClr val="000000"/>
                </a:solidFill>
                <a:latin typeface="Roboto Condensed Light"/>
                <a:ea typeface="Roboto Condensed Light"/>
                <a:cs typeface="Roboto Condensed Light"/>
                <a:sym typeface="Roboto Condensed Light"/>
              </a:rPr>
              <a:t>E:  230 samples</a:t>
            </a:r>
            <a:endParaRPr b="0" i="0" sz="1400" u="none" cap="none" strike="noStrike">
              <a:solidFill>
                <a:srgbClr val="000000"/>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000000"/>
              </a:buClr>
              <a:buSzPts val="1400"/>
              <a:buFont typeface="Roboto Condensed Light"/>
              <a:buChar char="-"/>
            </a:pPr>
            <a:r>
              <a:rPr b="0" i="0" lang="en" sz="1400" u="none" cap="none" strike="noStrike">
                <a:solidFill>
                  <a:srgbClr val="000000"/>
                </a:solidFill>
                <a:latin typeface="Roboto Condensed Light"/>
                <a:ea typeface="Roboto Condensed Light"/>
                <a:cs typeface="Roboto Condensed Light"/>
                <a:sym typeface="Roboto Condensed Light"/>
              </a:rPr>
              <a:t>I:   230 samples</a:t>
            </a:r>
            <a:endParaRPr b="0" i="0" sz="1400" u="none" cap="none" strike="noStrike">
              <a:solidFill>
                <a:srgbClr val="000000"/>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000000"/>
              </a:buClr>
              <a:buSzPts val="1400"/>
              <a:buFont typeface="Roboto Condensed Light"/>
              <a:buChar char="-"/>
            </a:pPr>
            <a:r>
              <a:rPr b="0" i="0" lang="en" sz="1400" u="none" cap="none" strike="noStrike">
                <a:solidFill>
                  <a:srgbClr val="000000"/>
                </a:solidFill>
                <a:latin typeface="Roboto Condensed Light"/>
                <a:ea typeface="Roboto Condensed Light"/>
                <a:cs typeface="Roboto Condensed Light"/>
                <a:sym typeface="Roboto Condensed Light"/>
              </a:rPr>
              <a:t>U:  230 samples</a:t>
            </a:r>
            <a:endParaRPr b="0" i="0" sz="1400" u="none" cap="none" strike="noStrike">
              <a:solidFill>
                <a:srgbClr val="000000"/>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000000"/>
              </a:buClr>
              <a:buSzPts val="1400"/>
              <a:buFont typeface="Roboto Condensed Light"/>
              <a:buChar char="-"/>
            </a:pPr>
            <a:r>
              <a:rPr b="0" i="0" lang="en" sz="1400" u="none" cap="none" strike="noStrike">
                <a:solidFill>
                  <a:srgbClr val="000000"/>
                </a:solidFill>
                <a:latin typeface="Roboto Condensed Light"/>
                <a:ea typeface="Roboto Condensed Light"/>
                <a:cs typeface="Roboto Condensed Light"/>
                <a:sym typeface="Roboto Condensed Light"/>
              </a:rPr>
              <a:t>O:  230 samples</a:t>
            </a:r>
            <a:endParaRPr b="0" i="0" sz="1400" u="none" cap="none" strike="noStrike">
              <a:solidFill>
                <a:srgbClr val="000000"/>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000000"/>
              </a:buClr>
              <a:buSzPts val="1400"/>
              <a:buFont typeface="Roboto Condensed Light"/>
              <a:buChar char="-"/>
            </a:pPr>
            <a:r>
              <a:rPr b="0" i="0" lang="en" sz="1400" u="none" cap="none" strike="noStrike">
                <a:solidFill>
                  <a:srgbClr val="000000"/>
                </a:solidFill>
                <a:latin typeface="Roboto Condensed Light"/>
                <a:ea typeface="Roboto Condensed Light"/>
                <a:cs typeface="Roboto Condensed Light"/>
                <a:sym typeface="Roboto Condensed Light"/>
              </a:rPr>
              <a:t>B:  197 samples</a:t>
            </a:r>
            <a:endParaRPr b="0" i="0" sz="1400" u="none" cap="none" strike="noStrike">
              <a:solidFill>
                <a:srgbClr val="000000"/>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000000"/>
              </a:buClr>
              <a:buSzPts val="1400"/>
              <a:buFont typeface="Roboto Condensed Light"/>
              <a:buChar char="-"/>
            </a:pPr>
            <a:r>
              <a:rPr b="0" i="0" lang="en" sz="1400" u="none" cap="none" strike="noStrike">
                <a:solidFill>
                  <a:srgbClr val="000000"/>
                </a:solidFill>
                <a:latin typeface="Roboto Condensed Light"/>
                <a:ea typeface="Roboto Condensed Light"/>
                <a:cs typeface="Roboto Condensed Light"/>
                <a:sym typeface="Roboto Condensed Light"/>
              </a:rPr>
              <a:t>R:  195 samples</a:t>
            </a:r>
            <a:endParaRPr b="0" i="0" sz="1400" u="none" cap="none" strike="noStrike">
              <a:solidFill>
                <a:srgbClr val="000000"/>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000000"/>
              </a:buClr>
              <a:buSzPts val="1400"/>
              <a:buFont typeface="Roboto Condensed Light"/>
              <a:buChar char="-"/>
            </a:pPr>
            <a:r>
              <a:rPr b="0" i="0" lang="en" sz="1400" u="none" cap="none" strike="noStrike">
                <a:solidFill>
                  <a:srgbClr val="000000"/>
                </a:solidFill>
                <a:latin typeface="Roboto Condensed Light"/>
                <a:ea typeface="Roboto Condensed Light"/>
                <a:cs typeface="Roboto Condensed Light"/>
                <a:sym typeface="Roboto Condensed Light"/>
              </a:rPr>
              <a:t>M: 195 samples</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Condensed Light"/>
                <a:ea typeface="Roboto Condensed Light"/>
                <a:cs typeface="Roboto Condensed Light"/>
                <a:sym typeface="Roboto Condensed Light"/>
              </a:rPr>
              <a:t>Total is of 1737 samples</a:t>
            </a:r>
            <a:endParaRPr b="0" i="0" sz="1400" u="none" cap="none" strike="noStrike">
              <a:solidFill>
                <a:srgbClr val="000000"/>
              </a:solidFill>
              <a:latin typeface="Roboto Condensed Light"/>
              <a:ea typeface="Roboto Condensed Light"/>
              <a:cs typeface="Roboto Condensed Light"/>
              <a:sym typeface="Roboto Condensed Light"/>
            </a:endParaRPr>
          </a:p>
        </p:txBody>
      </p:sp>
      <p:grpSp>
        <p:nvGrpSpPr>
          <p:cNvPr id="289" name="Google Shape;289;p6"/>
          <p:cNvGrpSpPr/>
          <p:nvPr/>
        </p:nvGrpSpPr>
        <p:grpSpPr>
          <a:xfrm>
            <a:off x="2558366" y="200462"/>
            <a:ext cx="273193" cy="269369"/>
            <a:chOff x="3292425" y="3664250"/>
            <a:chExt cx="397025" cy="391525"/>
          </a:xfrm>
        </p:grpSpPr>
        <p:sp>
          <p:nvSpPr>
            <p:cNvPr id="290" name="Google Shape;290;p6"/>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6"/>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6"/>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93" name="Google Shape;293;p6"/>
          <p:cNvPicPr preferRelativeResize="0"/>
          <p:nvPr/>
        </p:nvPicPr>
        <p:blipFill rotWithShape="1">
          <a:blip r:embed="rId4">
            <a:alphaModFix/>
          </a:blip>
          <a:srcRect b="0" l="0" r="0" t="0"/>
          <a:stretch/>
        </p:blipFill>
        <p:spPr>
          <a:xfrm>
            <a:off x="3917625" y="0"/>
            <a:ext cx="5143500" cy="514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pic>
        <p:nvPicPr>
          <p:cNvPr id="1299" name="Google Shape;1299;g102db491fb5_0_9"/>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1300" name="Google Shape;1300;g102db491fb5_0_9"/>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APPLICATION ON THE OPENMV CAMERA</a:t>
            </a:r>
            <a:endParaRPr sz="1300"/>
          </a:p>
        </p:txBody>
      </p:sp>
      <p:sp>
        <p:nvSpPr>
          <p:cNvPr id="1301" name="Google Shape;1301;g102db491fb5_0_9"/>
          <p:cNvSpPr txBox="1"/>
          <p:nvPr/>
        </p:nvSpPr>
        <p:spPr>
          <a:xfrm>
            <a:off x="146050" y="732025"/>
            <a:ext cx="87951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a:solidFill>
                  <a:srgbClr val="FF9800"/>
                </a:solidFill>
                <a:latin typeface="Roboto Condensed"/>
                <a:ea typeface="Roboto Condensed"/>
                <a:cs typeface="Roboto Condensed"/>
                <a:sym typeface="Roboto Condensed"/>
              </a:rPr>
              <a:t>SET UP OF THE TRAINING</a:t>
            </a:r>
            <a:endParaRPr b="1">
              <a:solidFill>
                <a:srgbClr val="FF9800"/>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t/>
            </a:r>
            <a:endParaRPr b="1">
              <a:solidFill>
                <a:srgbClr val="FF9800"/>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rPr lang="en" sz="1300">
                <a:latin typeface="Roboto Condensed Light"/>
                <a:ea typeface="Roboto Condensed Light"/>
                <a:cs typeface="Roboto Condensed Light"/>
                <a:sym typeface="Roboto Condensed Light"/>
              </a:rPr>
              <a:t>A python app shows a new digit every 150 ms and at the same time sends the label to the OpenMV camera using the UART communication on the COM port. </a:t>
            </a:r>
            <a:br>
              <a:rPr lang="en" sz="1300">
                <a:latin typeface="Roboto Condensed Light"/>
                <a:ea typeface="Roboto Condensed Light"/>
                <a:cs typeface="Roboto Condensed Light"/>
                <a:sym typeface="Roboto Condensed Light"/>
              </a:rPr>
            </a:br>
            <a:r>
              <a:rPr lang="en" sz="1300">
                <a:latin typeface="Roboto Condensed Light"/>
                <a:ea typeface="Roboto Condensed Light"/>
                <a:cs typeface="Roboto Condensed Light"/>
                <a:sym typeface="Roboto Condensed Light"/>
              </a:rPr>
              <a:t>NB: the script has to be loaded on the camera (as a main.py file) while using the COM port and the camera cannot be connected in debug mode to the IDE</a:t>
            </a:r>
            <a:endParaRPr sz="1300">
              <a:latin typeface="Roboto Condensed Light"/>
              <a:ea typeface="Roboto Condensed Light"/>
              <a:cs typeface="Roboto Condensed Light"/>
              <a:sym typeface="Roboto Condensed Light"/>
            </a:endParaRPr>
          </a:p>
        </p:txBody>
      </p:sp>
      <p:pic>
        <p:nvPicPr>
          <p:cNvPr id="1302" name="Google Shape;1302;g102db491fb5_0_9"/>
          <p:cNvPicPr preferRelativeResize="0"/>
          <p:nvPr/>
        </p:nvPicPr>
        <p:blipFill>
          <a:blip r:embed="rId4">
            <a:alphaModFix/>
          </a:blip>
          <a:stretch>
            <a:fillRect/>
          </a:stretch>
        </p:blipFill>
        <p:spPr>
          <a:xfrm>
            <a:off x="1623000" y="2221525"/>
            <a:ext cx="4790520" cy="2690675"/>
          </a:xfrm>
          <a:prstGeom prst="rect">
            <a:avLst/>
          </a:prstGeom>
          <a:noFill/>
          <a:ln>
            <a:noFill/>
          </a:ln>
        </p:spPr>
      </p:pic>
      <p:sp>
        <p:nvSpPr>
          <p:cNvPr id="1303" name="Google Shape;1303;g102db491fb5_0_9"/>
          <p:cNvSpPr txBox="1"/>
          <p:nvPr/>
        </p:nvSpPr>
        <p:spPr>
          <a:xfrm>
            <a:off x="6500150" y="4589100"/>
            <a:ext cx="2344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FF0000"/>
                </a:solidFill>
                <a:latin typeface="Roboto Condensed"/>
                <a:ea typeface="Roboto Condensed"/>
                <a:cs typeface="Roboto Condensed"/>
                <a:sym typeface="Roboto Condensed"/>
              </a:rPr>
              <a:t>Sono stati rifatti altri video caricati sul Drive</a:t>
            </a:r>
            <a:endParaRPr b="1" sz="900">
              <a:solidFill>
                <a:srgbClr val="FF0000"/>
              </a:solidFill>
              <a:latin typeface="Roboto Condensed"/>
              <a:ea typeface="Roboto Condensed"/>
              <a:cs typeface="Roboto Condensed"/>
              <a:sym typeface="Roboto Condense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pic>
        <p:nvPicPr>
          <p:cNvPr id="1308" name="Google Shape;1308;g10f25f01397_0_54"/>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1309" name="Google Shape;1309;g10f25f01397_0_54"/>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NEW IMAGES ABOUT THE SET UP</a:t>
            </a:r>
            <a:endParaRPr sz="1300"/>
          </a:p>
        </p:txBody>
      </p:sp>
      <p:pic>
        <p:nvPicPr>
          <p:cNvPr id="1310" name="Google Shape;1310;g10f25f01397_0_54"/>
          <p:cNvPicPr preferRelativeResize="0"/>
          <p:nvPr/>
        </p:nvPicPr>
        <p:blipFill>
          <a:blip r:embed="rId4">
            <a:alphaModFix/>
          </a:blip>
          <a:stretch>
            <a:fillRect/>
          </a:stretch>
        </p:blipFill>
        <p:spPr>
          <a:xfrm>
            <a:off x="365906" y="1000425"/>
            <a:ext cx="4704576" cy="3528425"/>
          </a:xfrm>
          <a:prstGeom prst="rect">
            <a:avLst/>
          </a:prstGeom>
          <a:noFill/>
          <a:ln>
            <a:noFill/>
          </a:ln>
        </p:spPr>
      </p:pic>
      <p:pic>
        <p:nvPicPr>
          <p:cNvPr id="1311" name="Google Shape;1311;g10f25f01397_0_54"/>
          <p:cNvPicPr preferRelativeResize="0"/>
          <p:nvPr/>
        </p:nvPicPr>
        <p:blipFill>
          <a:blip r:embed="rId5">
            <a:alphaModFix/>
          </a:blip>
          <a:stretch>
            <a:fillRect/>
          </a:stretch>
        </p:blipFill>
        <p:spPr>
          <a:xfrm>
            <a:off x="5632300" y="416600"/>
            <a:ext cx="3232750" cy="431028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pic>
        <p:nvPicPr>
          <p:cNvPr id="1316" name="Google Shape;1316;g10f25f01397_0_65"/>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1317" name="Google Shape;1317;g10f25f01397_0_65"/>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NEW VIDEO ABOUT THE SET UP</a:t>
            </a:r>
            <a:endParaRPr sz="1300"/>
          </a:p>
        </p:txBody>
      </p:sp>
      <p:pic>
        <p:nvPicPr>
          <p:cNvPr id="1318" name="Google Shape;1318;g10f25f01397_0_65"/>
          <p:cNvPicPr preferRelativeResize="0"/>
          <p:nvPr/>
        </p:nvPicPr>
        <p:blipFill>
          <a:blip r:embed="rId4">
            <a:alphaModFix/>
          </a:blip>
          <a:stretch>
            <a:fillRect/>
          </a:stretch>
        </p:blipFill>
        <p:spPr>
          <a:xfrm>
            <a:off x="633050" y="628175"/>
            <a:ext cx="7752950" cy="4367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pic>
        <p:nvPicPr>
          <p:cNvPr id="1323" name="Google Shape;1323;p56"/>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1324" name="Google Shape;1324;p56"/>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APPLICATION ON THE OPENMV CAMERA</a:t>
            </a:r>
            <a:endParaRPr sz="1300"/>
          </a:p>
        </p:txBody>
      </p:sp>
      <p:sp>
        <p:nvSpPr>
          <p:cNvPr id="1325" name="Google Shape;1325;p56"/>
          <p:cNvSpPr txBox="1"/>
          <p:nvPr/>
        </p:nvSpPr>
        <p:spPr>
          <a:xfrm>
            <a:off x="146050" y="655825"/>
            <a:ext cx="8795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a:solidFill>
                  <a:srgbClr val="FF9800"/>
                </a:solidFill>
                <a:latin typeface="Roboto Condensed"/>
                <a:ea typeface="Roboto Condensed"/>
                <a:cs typeface="Roboto Condensed"/>
                <a:sym typeface="Roboto Condensed"/>
              </a:rPr>
              <a:t>RESULTS</a:t>
            </a:r>
            <a:endParaRPr b="1">
              <a:solidFill>
                <a:srgbClr val="FF9800"/>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Roboto Condensed Light"/>
                <a:ea typeface="Roboto Condensed Light"/>
                <a:cs typeface="Roboto Condensed Light"/>
                <a:sym typeface="Roboto Condensed Light"/>
              </a:rPr>
              <a:t>Training is performed on a total of 4000 images (400 for each digit). These plots represent the last 1000 results</a:t>
            </a:r>
            <a:endParaRPr>
              <a:solidFill>
                <a:schemeClr val="dk1"/>
              </a:solidFill>
              <a:latin typeface="Roboto Condensed Light"/>
              <a:ea typeface="Roboto Condensed Light"/>
              <a:cs typeface="Roboto Condensed Light"/>
              <a:sym typeface="Roboto Condensed Light"/>
            </a:endParaRPr>
          </a:p>
        </p:txBody>
      </p:sp>
      <p:pic>
        <p:nvPicPr>
          <p:cNvPr id="1326" name="Google Shape;1326;p56"/>
          <p:cNvPicPr preferRelativeResize="0"/>
          <p:nvPr/>
        </p:nvPicPr>
        <p:blipFill>
          <a:blip r:embed="rId4">
            <a:alphaModFix/>
          </a:blip>
          <a:stretch>
            <a:fillRect/>
          </a:stretch>
        </p:blipFill>
        <p:spPr>
          <a:xfrm>
            <a:off x="1513425" y="3012525"/>
            <a:ext cx="2087950" cy="2087950"/>
          </a:xfrm>
          <a:prstGeom prst="rect">
            <a:avLst/>
          </a:prstGeom>
          <a:noFill/>
          <a:ln>
            <a:noFill/>
          </a:ln>
        </p:spPr>
      </p:pic>
      <p:pic>
        <p:nvPicPr>
          <p:cNvPr id="1327" name="Google Shape;1327;p56"/>
          <p:cNvPicPr preferRelativeResize="0"/>
          <p:nvPr/>
        </p:nvPicPr>
        <p:blipFill>
          <a:blip r:embed="rId5">
            <a:alphaModFix/>
          </a:blip>
          <a:stretch>
            <a:fillRect/>
          </a:stretch>
        </p:blipFill>
        <p:spPr>
          <a:xfrm>
            <a:off x="6363750" y="2970793"/>
            <a:ext cx="2180801" cy="2180801"/>
          </a:xfrm>
          <a:prstGeom prst="rect">
            <a:avLst/>
          </a:prstGeom>
          <a:noFill/>
          <a:ln>
            <a:noFill/>
          </a:ln>
        </p:spPr>
      </p:pic>
      <p:sp>
        <p:nvSpPr>
          <p:cNvPr id="1328" name="Google Shape;1328;p56"/>
          <p:cNvSpPr txBox="1"/>
          <p:nvPr/>
        </p:nvSpPr>
        <p:spPr>
          <a:xfrm>
            <a:off x="4940275" y="1802600"/>
            <a:ext cx="1244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Roboto Condensed"/>
                <a:ea typeface="Roboto Condensed"/>
                <a:cs typeface="Roboto Condensed"/>
                <a:sym typeface="Roboto Condensed"/>
              </a:rPr>
              <a:t>METHOD: OL v2</a:t>
            </a:r>
            <a:endParaRPr b="1" sz="1000">
              <a:latin typeface="Roboto Condensed"/>
              <a:ea typeface="Roboto Condensed"/>
              <a:cs typeface="Roboto Condensed"/>
              <a:sym typeface="Roboto Condensed"/>
            </a:endParaRPr>
          </a:p>
        </p:txBody>
      </p:sp>
      <p:sp>
        <p:nvSpPr>
          <p:cNvPr id="1329" name="Google Shape;1329;p56"/>
          <p:cNvSpPr txBox="1"/>
          <p:nvPr/>
        </p:nvSpPr>
        <p:spPr>
          <a:xfrm>
            <a:off x="4504675" y="2970800"/>
            <a:ext cx="1764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FF0000"/>
                </a:solidFill>
                <a:latin typeface="Roboto Condensed"/>
                <a:ea typeface="Roboto Condensed"/>
                <a:cs typeface="Roboto Condensed"/>
                <a:sym typeface="Roboto Condensed"/>
              </a:rPr>
              <a:t>Still to check why it does this</a:t>
            </a:r>
            <a:endParaRPr b="1" sz="900">
              <a:solidFill>
                <a:srgbClr val="FF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sz="900">
              <a:solidFill>
                <a:srgbClr val="FF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sz="900">
              <a:solidFill>
                <a:srgbClr val="FF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sz="900">
              <a:solidFill>
                <a:srgbClr val="FF0000"/>
              </a:solidFill>
              <a:latin typeface="Roboto Condensed"/>
              <a:ea typeface="Roboto Condensed"/>
              <a:cs typeface="Roboto Condensed"/>
              <a:sym typeface="Roboto Condensed"/>
            </a:endParaRPr>
          </a:p>
          <a:p>
            <a:pPr indent="0" lvl="0" marL="0" rtl="0" algn="l">
              <a:spcBef>
                <a:spcPts val="0"/>
              </a:spcBef>
              <a:spcAft>
                <a:spcPts val="0"/>
              </a:spcAft>
              <a:buNone/>
            </a:pPr>
            <a:r>
              <a:rPr b="1" lang="en" sz="900">
                <a:solidFill>
                  <a:srgbClr val="FF0000"/>
                </a:solidFill>
                <a:latin typeface="Roboto Condensed"/>
                <a:ea typeface="Roboto Condensed"/>
                <a:cs typeface="Roboto Condensed"/>
                <a:sym typeface="Roboto Condensed"/>
              </a:rPr>
              <a:t>Looks like 1 gets confused with 4</a:t>
            </a:r>
            <a:endParaRPr b="1" sz="900">
              <a:solidFill>
                <a:srgbClr val="FF0000"/>
              </a:solidFill>
              <a:latin typeface="Roboto Condensed"/>
              <a:ea typeface="Roboto Condensed"/>
              <a:cs typeface="Roboto Condensed"/>
              <a:sym typeface="Roboto Condensed"/>
            </a:endParaRPr>
          </a:p>
        </p:txBody>
      </p:sp>
      <p:pic>
        <p:nvPicPr>
          <p:cNvPr id="1330" name="Google Shape;1330;p56"/>
          <p:cNvPicPr preferRelativeResize="0"/>
          <p:nvPr/>
        </p:nvPicPr>
        <p:blipFill>
          <a:blip r:embed="rId6">
            <a:alphaModFix/>
          </a:blip>
          <a:stretch>
            <a:fillRect/>
          </a:stretch>
        </p:blipFill>
        <p:spPr>
          <a:xfrm>
            <a:off x="893850" y="1209999"/>
            <a:ext cx="2973300" cy="1982200"/>
          </a:xfrm>
          <a:prstGeom prst="rect">
            <a:avLst/>
          </a:prstGeom>
          <a:noFill/>
          <a:ln>
            <a:noFill/>
          </a:ln>
        </p:spPr>
      </p:pic>
      <p:sp>
        <p:nvSpPr>
          <p:cNvPr id="1331" name="Google Shape;1331;p56"/>
          <p:cNvSpPr txBox="1"/>
          <p:nvPr/>
        </p:nvSpPr>
        <p:spPr>
          <a:xfrm>
            <a:off x="191000" y="1802600"/>
            <a:ext cx="1244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Roboto Condensed"/>
                <a:ea typeface="Roboto Condensed"/>
                <a:cs typeface="Roboto Condensed"/>
                <a:sym typeface="Roboto Condensed"/>
              </a:rPr>
              <a:t>METHOD: OL</a:t>
            </a:r>
            <a:endParaRPr b="1" sz="1000">
              <a:latin typeface="Roboto Condensed"/>
              <a:ea typeface="Roboto Condensed"/>
              <a:cs typeface="Roboto Condensed"/>
              <a:sym typeface="Roboto Condensed"/>
            </a:endParaRPr>
          </a:p>
        </p:txBody>
      </p:sp>
      <p:pic>
        <p:nvPicPr>
          <p:cNvPr id="1332" name="Google Shape;1332;p56"/>
          <p:cNvPicPr preferRelativeResize="0"/>
          <p:nvPr/>
        </p:nvPicPr>
        <p:blipFill>
          <a:blip r:embed="rId7">
            <a:alphaModFix/>
          </a:blip>
          <a:stretch>
            <a:fillRect/>
          </a:stretch>
        </p:blipFill>
        <p:spPr>
          <a:xfrm>
            <a:off x="6095207" y="1210000"/>
            <a:ext cx="2973300" cy="1982218"/>
          </a:xfrm>
          <a:prstGeom prst="rect">
            <a:avLst/>
          </a:prstGeom>
          <a:noFill/>
          <a:ln>
            <a:noFill/>
          </a:ln>
        </p:spPr>
      </p:pic>
      <p:sp>
        <p:nvSpPr>
          <p:cNvPr id="1333" name="Google Shape;1333;p56"/>
          <p:cNvSpPr/>
          <p:nvPr/>
        </p:nvSpPr>
        <p:spPr>
          <a:xfrm>
            <a:off x="6667200" y="2672475"/>
            <a:ext cx="401700" cy="338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4" name="Google Shape;1334;p56"/>
          <p:cNvCxnSpPr>
            <a:stCxn id="1333" idx="3"/>
          </p:cNvCxnSpPr>
          <p:nvPr/>
        </p:nvCxnSpPr>
        <p:spPr>
          <a:xfrm flipH="1">
            <a:off x="6012928" y="2961574"/>
            <a:ext cx="713100" cy="166800"/>
          </a:xfrm>
          <a:prstGeom prst="straightConnector1">
            <a:avLst/>
          </a:prstGeom>
          <a:noFill/>
          <a:ln cap="flat" cmpd="sng" w="9525">
            <a:solidFill>
              <a:srgbClr val="FF0000"/>
            </a:solidFill>
            <a:prstDash val="solid"/>
            <a:round/>
            <a:headEnd len="med" w="med" type="none"/>
            <a:tailEnd len="med" w="med" type="triangle"/>
          </a:ln>
        </p:spPr>
      </p:cxnSp>
      <p:sp>
        <p:nvSpPr>
          <p:cNvPr id="1335" name="Google Shape;1335;p56"/>
          <p:cNvSpPr/>
          <p:nvPr/>
        </p:nvSpPr>
        <p:spPr>
          <a:xfrm>
            <a:off x="6667200" y="3470300"/>
            <a:ext cx="867000" cy="256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6" name="Google Shape;1336;p56"/>
          <p:cNvCxnSpPr/>
          <p:nvPr/>
        </p:nvCxnSpPr>
        <p:spPr>
          <a:xfrm flipH="1">
            <a:off x="6236703" y="3603549"/>
            <a:ext cx="430500" cy="648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pic>
        <p:nvPicPr>
          <p:cNvPr id="1341" name="Google Shape;1341;p57"/>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1342" name="Google Shape;1342;p57"/>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APPLICATION ON THE OPENMV CAMERA</a:t>
            </a:r>
            <a:endParaRPr sz="1300"/>
          </a:p>
        </p:txBody>
      </p:sp>
      <p:sp>
        <p:nvSpPr>
          <p:cNvPr id="1343" name="Google Shape;1343;p57"/>
          <p:cNvSpPr txBox="1"/>
          <p:nvPr/>
        </p:nvSpPr>
        <p:spPr>
          <a:xfrm>
            <a:off x="146050" y="503425"/>
            <a:ext cx="87951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rPr b="1" lang="en">
                <a:solidFill>
                  <a:srgbClr val="FF9800"/>
                </a:solidFill>
                <a:latin typeface="Roboto Condensed"/>
                <a:ea typeface="Roboto Condensed"/>
                <a:cs typeface="Roboto Condensed"/>
                <a:sym typeface="Roboto Condensed"/>
              </a:rPr>
              <a:t>PROBLEMS</a:t>
            </a:r>
            <a:endParaRPr b="1" i="0" sz="1400" u="none" cap="none" strike="noStrike">
              <a:solidFill>
                <a:srgbClr val="FF9800"/>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rPr lang="en">
                <a:solidFill>
                  <a:srgbClr val="263248"/>
                </a:solidFill>
                <a:latin typeface="Roboto Condensed Light"/>
                <a:ea typeface="Roboto Condensed Light"/>
                <a:cs typeface="Roboto Condensed Light"/>
                <a:sym typeface="Roboto Condensed Light"/>
              </a:rPr>
              <a:t>All the other method use </a:t>
            </a:r>
            <a:r>
              <a:rPr b="1" lang="en">
                <a:solidFill>
                  <a:srgbClr val="263248"/>
                </a:solidFill>
                <a:latin typeface="Roboto Condensed"/>
                <a:ea typeface="Roboto Condensed"/>
                <a:cs typeface="Roboto Condensed"/>
                <a:sym typeface="Roboto Condensed"/>
              </a:rPr>
              <a:t>double the amount of matrices.</a:t>
            </a:r>
            <a:r>
              <a:rPr lang="en">
                <a:solidFill>
                  <a:srgbClr val="263248"/>
                </a:solidFill>
                <a:latin typeface="Roboto Condensed Light"/>
                <a:ea typeface="Roboto Condensed Light"/>
                <a:cs typeface="Roboto Condensed Light"/>
                <a:sym typeface="Roboto Condensed Light"/>
              </a:rPr>
              <a:t> Meaning double the amount of heap space</a:t>
            </a:r>
            <a:endParaRPr>
              <a:solidFill>
                <a:srgbClr val="263248"/>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rPr lang="en">
                <a:solidFill>
                  <a:srgbClr val="263248"/>
                </a:solidFill>
                <a:latin typeface="Roboto Condensed Light"/>
                <a:ea typeface="Roboto Condensed Light"/>
                <a:cs typeface="Roboto Condensed Light"/>
                <a:sym typeface="Roboto Condensed Light"/>
              </a:rPr>
              <a:t>This is a problem since the camera doesn’t allow that much memory allocation.</a:t>
            </a:r>
            <a:endParaRPr>
              <a:solidFill>
                <a:srgbClr val="263248"/>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rPr lang="en">
                <a:solidFill>
                  <a:srgbClr val="263248"/>
                </a:solidFill>
                <a:latin typeface="Roboto Condensed Light"/>
                <a:ea typeface="Roboto Condensed Light"/>
                <a:cs typeface="Roboto Condensed Light"/>
                <a:sym typeface="Roboto Condensed Light"/>
              </a:rPr>
              <a:t>(when in debugging mode I try to flash the code on the camera and this error pops up, it runs until it cannot allocate memory anymore)</a:t>
            </a:r>
            <a:endParaRPr b="0" i="0" sz="1400" u="none" cap="none" strike="noStrike">
              <a:solidFill>
                <a:srgbClr val="000000"/>
              </a:solidFill>
              <a:latin typeface="Roboto Condensed Light"/>
              <a:ea typeface="Roboto Condensed Light"/>
              <a:cs typeface="Roboto Condensed Light"/>
              <a:sym typeface="Roboto Condensed Light"/>
            </a:endParaRPr>
          </a:p>
        </p:txBody>
      </p:sp>
      <p:pic>
        <p:nvPicPr>
          <p:cNvPr id="1344" name="Google Shape;1344;p57"/>
          <p:cNvPicPr preferRelativeResize="0"/>
          <p:nvPr/>
        </p:nvPicPr>
        <p:blipFill>
          <a:blip r:embed="rId4">
            <a:alphaModFix/>
          </a:blip>
          <a:stretch>
            <a:fillRect/>
          </a:stretch>
        </p:blipFill>
        <p:spPr>
          <a:xfrm>
            <a:off x="501425" y="2225325"/>
            <a:ext cx="3720051" cy="1316425"/>
          </a:xfrm>
          <a:prstGeom prst="rect">
            <a:avLst/>
          </a:prstGeom>
          <a:noFill/>
          <a:ln>
            <a:noFill/>
          </a:ln>
        </p:spPr>
      </p:pic>
      <p:sp>
        <p:nvSpPr>
          <p:cNvPr id="1345" name="Google Shape;1345;p57"/>
          <p:cNvSpPr txBox="1"/>
          <p:nvPr/>
        </p:nvSpPr>
        <p:spPr>
          <a:xfrm>
            <a:off x="4527950" y="2227275"/>
            <a:ext cx="387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Heap size is -&gt; 230 KBs</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Memory needed for the matrices is circa -&gt; 115 KBs</a:t>
            </a:r>
            <a:endParaRPr>
              <a:latin typeface="Roboto Condensed Light"/>
              <a:ea typeface="Roboto Condensed Light"/>
              <a:cs typeface="Roboto Condensed Light"/>
              <a:sym typeface="Roboto Condensed Light"/>
            </a:endParaRPr>
          </a:p>
        </p:txBody>
      </p:sp>
      <p:sp>
        <p:nvSpPr>
          <p:cNvPr id="1346" name="Google Shape;1346;p57"/>
          <p:cNvSpPr txBox="1"/>
          <p:nvPr/>
        </p:nvSpPr>
        <p:spPr>
          <a:xfrm>
            <a:off x="277575" y="3770350"/>
            <a:ext cx="87951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a:solidFill>
                  <a:srgbClr val="FF9800"/>
                </a:solidFill>
                <a:latin typeface="Roboto Condensed"/>
                <a:ea typeface="Roboto Condensed"/>
                <a:cs typeface="Roboto Condensed"/>
                <a:sym typeface="Roboto Condensed"/>
              </a:rPr>
              <a:t>POSSIBLE SOLUTIONS</a:t>
            </a:r>
            <a:br>
              <a:rPr b="1" lang="en">
                <a:solidFill>
                  <a:srgbClr val="FF9800"/>
                </a:solidFill>
                <a:latin typeface="Roboto Condensed"/>
                <a:ea typeface="Roboto Condensed"/>
                <a:cs typeface="Roboto Condensed"/>
                <a:sym typeface="Roboto Condensed"/>
              </a:rPr>
            </a:br>
            <a:endParaRPr b="1" i="0" sz="1400" u="none" cap="none" strike="noStrike">
              <a:solidFill>
                <a:srgbClr val="FF9800"/>
              </a:solidFill>
              <a:latin typeface="Roboto Condensed"/>
              <a:ea typeface="Roboto Condensed"/>
              <a:cs typeface="Roboto Condensed"/>
              <a:sym typeface="Roboto Condensed"/>
            </a:endParaRPr>
          </a:p>
          <a:p>
            <a:pPr indent="-317500" lvl="0" marL="457200" marR="0" rtl="0" algn="l">
              <a:lnSpc>
                <a:spcPct val="100000"/>
              </a:lnSpc>
              <a:spcBef>
                <a:spcPts val="0"/>
              </a:spcBef>
              <a:spcAft>
                <a:spcPts val="0"/>
              </a:spcAft>
              <a:buClr>
                <a:srgbClr val="000000"/>
              </a:buClr>
              <a:buSzPts val="1400"/>
              <a:buFont typeface="Roboto Condensed Light"/>
              <a:buChar char="-"/>
            </a:pPr>
            <a:r>
              <a:rPr lang="en">
                <a:solidFill>
                  <a:srgbClr val="263248"/>
                </a:solidFill>
                <a:latin typeface="Roboto Condensed Light"/>
                <a:ea typeface="Roboto Condensed Light"/>
                <a:cs typeface="Roboto Condensed Light"/>
                <a:sym typeface="Roboto Condensed Light"/>
              </a:rPr>
              <a:t>Optimize the code in order to use smallest amount possible of matrix (separate the matrix in arrays and use those)</a:t>
            </a:r>
            <a:endParaRPr>
              <a:solidFill>
                <a:srgbClr val="263248"/>
              </a:solidFill>
              <a:latin typeface="Roboto Condensed Light"/>
              <a:ea typeface="Roboto Condensed Light"/>
              <a:cs typeface="Roboto Condensed Light"/>
              <a:sym typeface="Roboto Condensed Light"/>
            </a:endParaRPr>
          </a:p>
          <a:p>
            <a:pPr indent="0" lvl="0" marL="457200" marR="0" rtl="0" algn="l">
              <a:lnSpc>
                <a:spcPct val="100000"/>
              </a:lnSpc>
              <a:spcBef>
                <a:spcPts val="0"/>
              </a:spcBef>
              <a:spcAft>
                <a:spcPts val="0"/>
              </a:spcAft>
              <a:buNone/>
            </a:pPr>
            <a:r>
              <a:t/>
            </a:r>
            <a:endParaRPr>
              <a:solidFill>
                <a:srgbClr val="263248"/>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263248"/>
              </a:buClr>
              <a:buSzPts val="1400"/>
              <a:buFont typeface="Roboto Condensed Light"/>
              <a:buChar char="-"/>
            </a:pPr>
            <a:r>
              <a:rPr lang="en">
                <a:solidFill>
                  <a:srgbClr val="263248"/>
                </a:solidFill>
                <a:latin typeface="Roboto Condensed Light"/>
                <a:ea typeface="Roboto Condensed Light"/>
                <a:cs typeface="Roboto Condensed Light"/>
                <a:sym typeface="Roboto Condensed Light"/>
              </a:rPr>
              <a:t>Reduce dimension of matrices (matrices are 6x2028, I can reduce 2028 value but I need to modify the CNN model)</a:t>
            </a:r>
            <a:endParaRPr>
              <a:solidFill>
                <a:srgbClr val="263248"/>
              </a:solidFill>
              <a:latin typeface="Roboto Condensed Light"/>
              <a:ea typeface="Roboto Condensed Light"/>
              <a:cs typeface="Roboto Condensed Light"/>
              <a:sym typeface="Roboto Condensed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pic>
        <p:nvPicPr>
          <p:cNvPr id="1351" name="Google Shape;1351;g10f25f01397_0_1"/>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1352" name="Google Shape;1352;g10f25f01397_0_1"/>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SOLUTION TO THE MEMORY ERROR</a:t>
            </a:r>
            <a:endParaRPr sz="1300"/>
          </a:p>
        </p:txBody>
      </p:sp>
      <p:sp>
        <p:nvSpPr>
          <p:cNvPr id="1353" name="Google Shape;1353;g10f25f01397_0_1"/>
          <p:cNvSpPr txBox="1"/>
          <p:nvPr/>
        </p:nvSpPr>
        <p:spPr>
          <a:xfrm>
            <a:off x="146050" y="503425"/>
            <a:ext cx="87951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rPr b="1" lang="en">
                <a:solidFill>
                  <a:srgbClr val="FF9800"/>
                </a:solidFill>
                <a:latin typeface="Roboto Condensed"/>
                <a:ea typeface="Roboto Condensed"/>
                <a:cs typeface="Roboto Condensed"/>
                <a:sym typeface="Roboto Condensed"/>
              </a:rPr>
              <a:t>UPDATES</a:t>
            </a:r>
            <a:endParaRPr b="1">
              <a:solidFill>
                <a:srgbClr val="FF9800"/>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t/>
            </a:r>
            <a:endParaRPr b="1">
              <a:solidFill>
                <a:srgbClr val="FF9800"/>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rPr lang="en">
                <a:solidFill>
                  <a:srgbClr val="263248"/>
                </a:solidFill>
                <a:latin typeface="Roboto Condensed Light"/>
                <a:ea typeface="Roboto Condensed Light"/>
                <a:cs typeface="Roboto Condensed Light"/>
                <a:sym typeface="Roboto Condensed Light"/>
              </a:rPr>
              <a:t>All the problems regarding the memory have been solved modifying the code and modifying the NN model</a:t>
            </a:r>
            <a:endParaRPr>
              <a:solidFill>
                <a:srgbClr val="263248"/>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a:solidFill>
                <a:srgbClr val="263248"/>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rPr lang="en">
                <a:solidFill>
                  <a:srgbClr val="263248"/>
                </a:solidFill>
                <a:latin typeface="Roboto Condensed Light"/>
                <a:ea typeface="Roboto Condensed Light"/>
                <a:cs typeface="Roboto Condensed Light"/>
                <a:sym typeface="Roboto Condensed Light"/>
              </a:rPr>
              <a:t>The last layer of the CNN model is now 6x512</a:t>
            </a:r>
            <a:endParaRPr>
              <a:solidFill>
                <a:srgbClr val="263248"/>
              </a:solidFill>
              <a:latin typeface="Roboto Condensed Light"/>
              <a:ea typeface="Roboto Condensed Light"/>
              <a:cs typeface="Roboto Condensed Light"/>
              <a:sym typeface="Roboto Condensed Light"/>
            </a:endParaRPr>
          </a:p>
        </p:txBody>
      </p:sp>
      <p:sp>
        <p:nvSpPr>
          <p:cNvPr id="1354" name="Google Shape;1354;g10f25f01397_0_1"/>
          <p:cNvSpPr txBox="1"/>
          <p:nvPr/>
        </p:nvSpPr>
        <p:spPr>
          <a:xfrm>
            <a:off x="7266700" y="4743300"/>
            <a:ext cx="128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a:solidFill>
                  <a:srgbClr val="FF9800"/>
                </a:solidFill>
                <a:latin typeface="Roboto Condensed"/>
                <a:ea typeface="Roboto Condensed"/>
                <a:cs typeface="Roboto Condensed"/>
                <a:sym typeface="Roboto Condensed"/>
              </a:rPr>
              <a:t>BEFORE</a:t>
            </a:r>
            <a:endParaRPr>
              <a:solidFill>
                <a:srgbClr val="263248"/>
              </a:solidFill>
              <a:latin typeface="Roboto Condensed Light"/>
              <a:ea typeface="Roboto Condensed Light"/>
              <a:cs typeface="Roboto Condensed Light"/>
              <a:sym typeface="Roboto Condensed Light"/>
            </a:endParaRPr>
          </a:p>
        </p:txBody>
      </p:sp>
      <p:pic>
        <p:nvPicPr>
          <p:cNvPr id="1355" name="Google Shape;1355;g10f25f01397_0_1"/>
          <p:cNvPicPr preferRelativeResize="0"/>
          <p:nvPr/>
        </p:nvPicPr>
        <p:blipFill>
          <a:blip r:embed="rId4">
            <a:alphaModFix/>
          </a:blip>
          <a:stretch>
            <a:fillRect/>
          </a:stretch>
        </p:blipFill>
        <p:spPr>
          <a:xfrm>
            <a:off x="4245375" y="2349025"/>
            <a:ext cx="4898631" cy="2394275"/>
          </a:xfrm>
          <a:prstGeom prst="rect">
            <a:avLst/>
          </a:prstGeom>
          <a:noFill/>
          <a:ln>
            <a:noFill/>
          </a:ln>
        </p:spPr>
      </p:pic>
      <p:pic>
        <p:nvPicPr>
          <p:cNvPr id="1356" name="Google Shape;1356;g10f25f01397_0_1"/>
          <p:cNvPicPr preferRelativeResize="0"/>
          <p:nvPr/>
        </p:nvPicPr>
        <p:blipFill>
          <a:blip r:embed="rId5">
            <a:alphaModFix/>
          </a:blip>
          <a:stretch>
            <a:fillRect/>
          </a:stretch>
        </p:blipFill>
        <p:spPr>
          <a:xfrm>
            <a:off x="152400" y="2349025"/>
            <a:ext cx="3688299" cy="2695700"/>
          </a:xfrm>
          <a:prstGeom prst="rect">
            <a:avLst/>
          </a:prstGeom>
          <a:noFill/>
          <a:ln>
            <a:noFill/>
          </a:ln>
        </p:spPr>
      </p:pic>
      <p:sp>
        <p:nvSpPr>
          <p:cNvPr id="1357" name="Google Shape;1357;g10f25f01397_0_1"/>
          <p:cNvSpPr txBox="1"/>
          <p:nvPr/>
        </p:nvSpPr>
        <p:spPr>
          <a:xfrm>
            <a:off x="2313700" y="4743300"/>
            <a:ext cx="63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a:solidFill>
                  <a:srgbClr val="FF9800"/>
                </a:solidFill>
                <a:latin typeface="Roboto Condensed"/>
                <a:ea typeface="Roboto Condensed"/>
                <a:cs typeface="Roboto Condensed"/>
                <a:sym typeface="Roboto Condensed"/>
              </a:rPr>
              <a:t>NOW</a:t>
            </a:r>
            <a:endParaRPr>
              <a:solidFill>
                <a:srgbClr val="263248"/>
              </a:solidFill>
              <a:latin typeface="Roboto Condensed Light"/>
              <a:ea typeface="Roboto Condensed Light"/>
              <a:cs typeface="Roboto Condensed Light"/>
              <a:sym typeface="Roboto Condensed Light"/>
            </a:endParaRPr>
          </a:p>
        </p:txBody>
      </p:sp>
      <p:cxnSp>
        <p:nvCxnSpPr>
          <p:cNvPr id="1358" name="Google Shape;1358;g10f25f01397_0_1"/>
          <p:cNvCxnSpPr/>
          <p:nvPr/>
        </p:nvCxnSpPr>
        <p:spPr>
          <a:xfrm>
            <a:off x="4004150" y="2219400"/>
            <a:ext cx="0" cy="2937300"/>
          </a:xfrm>
          <a:prstGeom prst="straightConnector1">
            <a:avLst/>
          </a:prstGeom>
          <a:noFill/>
          <a:ln cap="flat" cmpd="sng" w="38100">
            <a:solidFill>
              <a:srgbClr val="FF9800"/>
            </a:solidFill>
            <a:prstDash val="solid"/>
            <a:round/>
            <a:headEnd len="med" w="med" type="none"/>
            <a:tailEnd len="med" w="med" type="non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pic>
        <p:nvPicPr>
          <p:cNvPr id="1363" name="Google Shape;1363;g10f25f01397_0_18"/>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1364" name="Google Shape;1364;g10f25f01397_0_18"/>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PRUNING OF THE MODEL</a:t>
            </a:r>
            <a:endParaRPr sz="1300"/>
          </a:p>
        </p:txBody>
      </p:sp>
      <p:sp>
        <p:nvSpPr>
          <p:cNvPr id="1365" name="Google Shape;1365;g10f25f01397_0_18"/>
          <p:cNvSpPr txBox="1"/>
          <p:nvPr/>
        </p:nvSpPr>
        <p:spPr>
          <a:xfrm>
            <a:off x="146050" y="503425"/>
            <a:ext cx="87951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rPr b="1" lang="en">
                <a:solidFill>
                  <a:srgbClr val="FF9800"/>
                </a:solidFill>
                <a:latin typeface="Roboto Condensed"/>
                <a:ea typeface="Roboto Condensed"/>
                <a:cs typeface="Roboto Condensed"/>
                <a:sym typeface="Roboto Condensed"/>
              </a:rPr>
              <a:t>PRUNING</a:t>
            </a:r>
            <a:endParaRPr b="1">
              <a:solidFill>
                <a:srgbClr val="FF9800"/>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t/>
            </a:r>
            <a:endParaRPr b="1">
              <a:solidFill>
                <a:srgbClr val="FF9800"/>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rPr lang="en">
                <a:solidFill>
                  <a:srgbClr val="263248"/>
                </a:solidFill>
                <a:latin typeface="Roboto Condensed Light"/>
                <a:ea typeface="Roboto Condensed Light"/>
                <a:cs typeface="Roboto Condensed Light"/>
                <a:sym typeface="Roboto Condensed Light"/>
              </a:rPr>
              <a:t>Some models were too big to be deployed on the camera, pruning was necessary. In this case the model could be loaded bit pruning was maintained</a:t>
            </a:r>
            <a:endParaRPr>
              <a:solidFill>
                <a:srgbClr val="263248"/>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a:solidFill>
                <a:srgbClr val="263248"/>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rPr lang="en">
                <a:solidFill>
                  <a:srgbClr val="263248"/>
                </a:solidFill>
                <a:latin typeface="Roboto Condensed Light"/>
                <a:ea typeface="Roboto Condensed Light"/>
                <a:cs typeface="Roboto Condensed Light"/>
                <a:sym typeface="Roboto Condensed Light"/>
              </a:rPr>
              <a:t>Pruning code is taken from the example by Tensorflow</a:t>
            </a:r>
            <a:endParaRPr>
              <a:solidFill>
                <a:srgbClr val="263248"/>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a:solidFill>
                <a:srgbClr val="263248"/>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rPr lang="en">
                <a:solidFill>
                  <a:srgbClr val="263248"/>
                </a:solidFill>
                <a:latin typeface="Roboto Condensed Light"/>
                <a:ea typeface="Roboto Condensed Light"/>
                <a:cs typeface="Roboto Condensed Light"/>
                <a:sym typeface="Roboto Condensed Light"/>
              </a:rPr>
              <a:t>Model starts with 50% sparsity and end with 80% sparsity</a:t>
            </a:r>
            <a:endParaRPr>
              <a:solidFill>
                <a:srgbClr val="263248"/>
              </a:solidFill>
              <a:latin typeface="Roboto Condensed Light"/>
              <a:ea typeface="Roboto Condensed Light"/>
              <a:cs typeface="Roboto Condensed Light"/>
              <a:sym typeface="Roboto Condensed Light"/>
            </a:endParaRPr>
          </a:p>
        </p:txBody>
      </p:sp>
      <p:sp>
        <p:nvSpPr>
          <p:cNvPr id="1366" name="Google Shape;1366;g10f25f01397_0_18"/>
          <p:cNvSpPr txBox="1"/>
          <p:nvPr/>
        </p:nvSpPr>
        <p:spPr>
          <a:xfrm>
            <a:off x="137350" y="2748125"/>
            <a:ext cx="582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Condensed Light"/>
                <a:ea typeface="Roboto Condensed Light"/>
                <a:cs typeface="Roboto Condensed Light"/>
                <a:sym typeface="Roboto Condensed Light"/>
              </a:rPr>
              <a:t>Comparison of testing performance between original model and pruned model</a:t>
            </a:r>
            <a:endParaRPr>
              <a:latin typeface="Roboto Condensed Light"/>
              <a:ea typeface="Roboto Condensed Light"/>
              <a:cs typeface="Roboto Condensed Light"/>
              <a:sym typeface="Roboto Condensed Light"/>
            </a:endParaRPr>
          </a:p>
        </p:txBody>
      </p:sp>
      <p:sp>
        <p:nvSpPr>
          <p:cNvPr id="1367" name="Google Shape;1367;g10f25f01397_0_18"/>
          <p:cNvSpPr txBox="1"/>
          <p:nvPr/>
        </p:nvSpPr>
        <p:spPr>
          <a:xfrm>
            <a:off x="137350" y="3805625"/>
            <a:ext cx="582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Condensed Light"/>
                <a:ea typeface="Roboto Condensed Light"/>
                <a:cs typeface="Roboto Condensed Light"/>
                <a:sym typeface="Roboto Condensed Light"/>
              </a:rPr>
              <a:t>Comparison of memory occupied by original model and pruned model</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pic>
        <p:nvPicPr>
          <p:cNvPr id="1368" name="Google Shape;1368;g10f25f01397_0_18"/>
          <p:cNvPicPr preferRelativeResize="0"/>
          <p:nvPr/>
        </p:nvPicPr>
        <p:blipFill>
          <a:blip r:embed="rId4">
            <a:alphaModFix/>
          </a:blip>
          <a:stretch>
            <a:fillRect/>
          </a:stretch>
        </p:blipFill>
        <p:spPr>
          <a:xfrm>
            <a:off x="148650" y="3089975"/>
            <a:ext cx="3689250" cy="479525"/>
          </a:xfrm>
          <a:prstGeom prst="rect">
            <a:avLst/>
          </a:prstGeom>
          <a:noFill/>
          <a:ln>
            <a:noFill/>
          </a:ln>
        </p:spPr>
      </p:pic>
      <p:pic>
        <p:nvPicPr>
          <p:cNvPr id="1369" name="Google Shape;1369;g10f25f01397_0_18"/>
          <p:cNvPicPr preferRelativeResize="0"/>
          <p:nvPr/>
        </p:nvPicPr>
        <p:blipFill>
          <a:blip r:embed="rId5">
            <a:alphaModFix/>
          </a:blip>
          <a:stretch>
            <a:fillRect/>
          </a:stretch>
        </p:blipFill>
        <p:spPr>
          <a:xfrm>
            <a:off x="223899" y="4192300"/>
            <a:ext cx="4641300" cy="615600"/>
          </a:xfrm>
          <a:prstGeom prst="rect">
            <a:avLst/>
          </a:prstGeom>
          <a:noFill/>
          <a:ln>
            <a:noFill/>
          </a:ln>
        </p:spPr>
      </p:pic>
      <p:pic>
        <p:nvPicPr>
          <p:cNvPr id="1370" name="Google Shape;1370;g10f25f01397_0_18"/>
          <p:cNvPicPr preferRelativeResize="0"/>
          <p:nvPr/>
        </p:nvPicPr>
        <p:blipFill>
          <a:blip r:embed="rId6">
            <a:alphaModFix/>
          </a:blip>
          <a:stretch>
            <a:fillRect/>
          </a:stretch>
        </p:blipFill>
        <p:spPr>
          <a:xfrm>
            <a:off x="5143500" y="4260338"/>
            <a:ext cx="3656466" cy="4795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pic>
        <p:nvPicPr>
          <p:cNvPr id="1375" name="Google Shape;1375;g10f25f01397_0_31"/>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1376" name="Google Shape;1376;g10f25f01397_0_31"/>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APPLICATION OF PRUNED CNN ON CAMERA</a:t>
            </a:r>
            <a:endParaRPr sz="1300"/>
          </a:p>
        </p:txBody>
      </p:sp>
      <p:sp>
        <p:nvSpPr>
          <p:cNvPr id="1377" name="Google Shape;1377;g10f25f01397_0_31"/>
          <p:cNvSpPr txBox="1"/>
          <p:nvPr/>
        </p:nvSpPr>
        <p:spPr>
          <a:xfrm>
            <a:off x="146050" y="503425"/>
            <a:ext cx="87951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rPr b="1" lang="en">
                <a:solidFill>
                  <a:srgbClr val="FF9800"/>
                </a:solidFill>
                <a:latin typeface="Roboto Condensed"/>
                <a:ea typeface="Roboto Condensed"/>
                <a:cs typeface="Roboto Condensed"/>
                <a:sym typeface="Roboto Condensed"/>
              </a:rPr>
              <a:t>RESULTS</a:t>
            </a:r>
            <a:endParaRPr b="1">
              <a:solidFill>
                <a:srgbClr val="FF9800"/>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t/>
            </a:r>
            <a:endParaRPr b="1">
              <a:solidFill>
                <a:srgbClr val="FF9800"/>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rPr lang="en">
                <a:solidFill>
                  <a:srgbClr val="263248"/>
                </a:solidFill>
                <a:latin typeface="Roboto Condensed Light"/>
                <a:ea typeface="Roboto Condensed Light"/>
                <a:cs typeface="Roboto Condensed Light"/>
                <a:sym typeface="Roboto Condensed Light"/>
              </a:rPr>
              <a:t>All the OL trainings are performed on </a:t>
            </a:r>
            <a:r>
              <a:rPr lang="en">
                <a:solidFill>
                  <a:srgbClr val="FF9800"/>
                </a:solidFill>
                <a:latin typeface="Roboto Condensed Light"/>
                <a:ea typeface="Roboto Condensed Light"/>
                <a:cs typeface="Roboto Condensed Light"/>
                <a:sym typeface="Roboto Condensed Light"/>
              </a:rPr>
              <a:t>5000 images</a:t>
            </a:r>
            <a:r>
              <a:rPr lang="en">
                <a:solidFill>
                  <a:srgbClr val="263248"/>
                </a:solidFill>
                <a:latin typeface="Roboto Condensed Light"/>
                <a:ea typeface="Roboto Condensed Light"/>
                <a:cs typeface="Roboto Condensed Light"/>
                <a:sym typeface="Roboto Condensed Light"/>
              </a:rPr>
              <a:t>, </a:t>
            </a:r>
            <a:endParaRPr>
              <a:solidFill>
                <a:srgbClr val="263248"/>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263248"/>
              </a:buClr>
              <a:buSzPts val="1400"/>
              <a:buFont typeface="Roboto Condensed Light"/>
              <a:buChar char="-"/>
            </a:pPr>
            <a:r>
              <a:rPr lang="en">
                <a:solidFill>
                  <a:srgbClr val="263248"/>
                </a:solidFill>
                <a:latin typeface="Roboto Condensed Light"/>
                <a:ea typeface="Roboto Condensed Light"/>
                <a:cs typeface="Roboto Condensed Light"/>
                <a:sym typeface="Roboto Condensed Light"/>
              </a:rPr>
              <a:t>4000 are used only for the training</a:t>
            </a:r>
            <a:endParaRPr>
              <a:solidFill>
                <a:srgbClr val="263248"/>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263248"/>
              </a:buClr>
              <a:buSzPts val="1400"/>
              <a:buFont typeface="Roboto Condensed Light"/>
              <a:buChar char="-"/>
            </a:pPr>
            <a:r>
              <a:rPr lang="en">
                <a:solidFill>
                  <a:srgbClr val="263248"/>
                </a:solidFill>
                <a:latin typeface="Roboto Condensed Light"/>
                <a:ea typeface="Roboto Condensed Light"/>
                <a:cs typeface="Roboto Condensed Light"/>
                <a:sym typeface="Roboto Condensed Light"/>
              </a:rPr>
              <a:t>1000 are used for testing the model while training (circa 100 samples for each digit)</a:t>
            </a:r>
            <a:endParaRPr>
              <a:solidFill>
                <a:srgbClr val="263248"/>
              </a:solidFill>
              <a:latin typeface="Roboto Condensed Light"/>
              <a:ea typeface="Roboto Condensed Light"/>
              <a:cs typeface="Roboto Condensed Light"/>
              <a:sym typeface="Roboto Condensed Light"/>
            </a:endParaRPr>
          </a:p>
        </p:txBody>
      </p:sp>
      <p:sp>
        <p:nvSpPr>
          <p:cNvPr id="1378" name="Google Shape;1378;g10f25f01397_0_31"/>
          <p:cNvSpPr txBox="1"/>
          <p:nvPr/>
        </p:nvSpPr>
        <p:spPr>
          <a:xfrm>
            <a:off x="174450" y="2256175"/>
            <a:ext cx="87951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solidFill>
                  <a:srgbClr val="263248"/>
                </a:solidFill>
                <a:latin typeface="Roboto Condensed Light"/>
                <a:ea typeface="Roboto Condensed Light"/>
                <a:cs typeface="Roboto Condensed Light"/>
                <a:sym typeface="Roboto Condensed Light"/>
              </a:rPr>
              <a:t>All methods are tested with:</a:t>
            </a:r>
            <a:endParaRPr>
              <a:solidFill>
                <a:srgbClr val="263248"/>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263248"/>
              </a:buClr>
              <a:buSzPts val="1400"/>
              <a:buFont typeface="Roboto Condensed Light"/>
              <a:buChar char="-"/>
            </a:pPr>
            <a:r>
              <a:rPr lang="en">
                <a:solidFill>
                  <a:srgbClr val="FF9800"/>
                </a:solidFill>
                <a:latin typeface="Roboto Condensed Light"/>
                <a:ea typeface="Roboto Condensed Light"/>
                <a:cs typeface="Roboto Condensed Light"/>
                <a:sym typeface="Roboto Condensed Light"/>
              </a:rPr>
              <a:t>L</a:t>
            </a:r>
            <a:r>
              <a:rPr lang="en">
                <a:solidFill>
                  <a:srgbClr val="FF9800"/>
                </a:solidFill>
                <a:latin typeface="Roboto Condensed Light"/>
                <a:ea typeface="Roboto Condensed Light"/>
                <a:cs typeface="Roboto Condensed Light"/>
                <a:sym typeface="Roboto Condensed Light"/>
              </a:rPr>
              <a:t>earning rate</a:t>
            </a:r>
            <a:r>
              <a:rPr lang="en">
                <a:solidFill>
                  <a:srgbClr val="263248"/>
                </a:solidFill>
                <a:latin typeface="Roboto Condensed Light"/>
                <a:ea typeface="Roboto Condensed Light"/>
                <a:cs typeface="Roboto Condensed Light"/>
                <a:sym typeface="Roboto Condensed Light"/>
              </a:rPr>
              <a:t>: constant and equal to </a:t>
            </a:r>
            <a:r>
              <a:rPr lang="en">
                <a:solidFill>
                  <a:srgbClr val="FF9800"/>
                </a:solidFill>
                <a:latin typeface="Roboto Condensed Light"/>
                <a:ea typeface="Roboto Condensed Light"/>
                <a:cs typeface="Roboto Condensed Light"/>
                <a:sym typeface="Roboto Condensed Light"/>
              </a:rPr>
              <a:t>0.005</a:t>
            </a:r>
            <a:endParaRPr>
              <a:solidFill>
                <a:srgbClr val="FF9800"/>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FF9800"/>
              </a:buClr>
              <a:buSzPts val="1400"/>
              <a:buFont typeface="Roboto Condensed Light"/>
              <a:buChar char="-"/>
            </a:pPr>
            <a:r>
              <a:rPr lang="en">
                <a:solidFill>
                  <a:srgbClr val="FF9800"/>
                </a:solidFill>
                <a:latin typeface="Roboto Condensed Light"/>
                <a:ea typeface="Roboto Condensed Light"/>
                <a:cs typeface="Roboto Condensed Light"/>
                <a:sym typeface="Roboto Condensed Light"/>
              </a:rPr>
              <a:t>Batch size: 8</a:t>
            </a:r>
            <a:endParaRPr>
              <a:solidFill>
                <a:srgbClr val="FF98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None/>
            </a:pPr>
            <a:r>
              <a:t/>
            </a:r>
            <a:endParaRPr>
              <a:solidFill>
                <a:srgbClr val="263248"/>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None/>
            </a:pPr>
            <a:r>
              <a:rPr lang="en">
                <a:solidFill>
                  <a:srgbClr val="263248"/>
                </a:solidFill>
                <a:latin typeface="Roboto Condensed Light"/>
                <a:ea typeface="Roboto Condensed Light"/>
                <a:cs typeface="Roboto Condensed Light"/>
                <a:sym typeface="Roboto Condensed Light"/>
              </a:rPr>
              <a:t>Each training takes about 10-15 minutes to complete</a:t>
            </a:r>
            <a:endParaRPr>
              <a:solidFill>
                <a:srgbClr val="263248"/>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None/>
            </a:pPr>
            <a:r>
              <a:t/>
            </a:r>
            <a:endParaRPr>
              <a:solidFill>
                <a:srgbClr val="263248"/>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None/>
            </a:pPr>
            <a:r>
              <a:t/>
            </a:r>
            <a:endParaRPr>
              <a:solidFill>
                <a:srgbClr val="263248"/>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None/>
            </a:pPr>
            <a:r>
              <a:t/>
            </a:r>
            <a:endParaRPr>
              <a:solidFill>
                <a:srgbClr val="263248"/>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None/>
            </a:pPr>
            <a:r>
              <a:rPr lang="en">
                <a:solidFill>
                  <a:srgbClr val="263248"/>
                </a:solidFill>
                <a:latin typeface="Roboto Condensed Light"/>
                <a:ea typeface="Roboto Condensed Light"/>
                <a:cs typeface="Roboto Condensed Light"/>
                <a:sym typeface="Roboto Condensed Light"/>
              </a:rPr>
              <a:t>Here are the results…</a:t>
            </a:r>
            <a:endParaRPr>
              <a:solidFill>
                <a:srgbClr val="263248"/>
              </a:solidFill>
              <a:latin typeface="Roboto Condensed Light"/>
              <a:ea typeface="Roboto Condensed Light"/>
              <a:cs typeface="Roboto Condensed Light"/>
              <a:sym typeface="Roboto Condensed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pic>
        <p:nvPicPr>
          <p:cNvPr id="1383" name="Google Shape;1383;g10f25f01397_0_40"/>
          <p:cNvPicPr preferRelativeResize="0"/>
          <p:nvPr/>
        </p:nvPicPr>
        <p:blipFill>
          <a:blip r:embed="rId3">
            <a:alphaModFix/>
          </a:blip>
          <a:stretch>
            <a:fillRect/>
          </a:stretch>
        </p:blipFill>
        <p:spPr>
          <a:xfrm>
            <a:off x="553800" y="267725"/>
            <a:ext cx="7599401" cy="4875774"/>
          </a:xfrm>
          <a:prstGeom prst="rect">
            <a:avLst/>
          </a:prstGeom>
          <a:noFill/>
          <a:ln>
            <a:noFill/>
          </a:ln>
        </p:spPr>
      </p:pic>
      <p:pic>
        <p:nvPicPr>
          <p:cNvPr id="1384" name="Google Shape;1384;g10f25f01397_0_40"/>
          <p:cNvPicPr preferRelativeResize="0"/>
          <p:nvPr/>
        </p:nvPicPr>
        <p:blipFill>
          <a:blip r:embed="rId4">
            <a:alphaModFix/>
          </a:blip>
          <a:stretch>
            <a:fillRect/>
          </a:stretch>
        </p:blipFill>
        <p:spPr>
          <a:xfrm>
            <a:off x="12197" y="-7563"/>
            <a:ext cx="3300449" cy="693475"/>
          </a:xfrm>
          <a:prstGeom prst="rect">
            <a:avLst/>
          </a:prstGeom>
          <a:noFill/>
          <a:ln>
            <a:noFill/>
          </a:ln>
        </p:spPr>
      </p:pic>
      <p:sp>
        <p:nvSpPr>
          <p:cNvPr id="1385" name="Google Shape;1385;g10f25f01397_0_40"/>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APPLICATION ON CAMERA - OL</a:t>
            </a:r>
            <a:endParaRPr sz="13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pic>
        <p:nvPicPr>
          <p:cNvPr id="1390" name="Google Shape;1390;g10c845a5c5d_0_1"/>
          <p:cNvPicPr preferRelativeResize="0"/>
          <p:nvPr/>
        </p:nvPicPr>
        <p:blipFill>
          <a:blip r:embed="rId3">
            <a:alphaModFix/>
          </a:blip>
          <a:stretch>
            <a:fillRect/>
          </a:stretch>
        </p:blipFill>
        <p:spPr>
          <a:xfrm>
            <a:off x="553803" y="267725"/>
            <a:ext cx="7599370" cy="4875774"/>
          </a:xfrm>
          <a:prstGeom prst="rect">
            <a:avLst/>
          </a:prstGeom>
          <a:noFill/>
          <a:ln>
            <a:noFill/>
          </a:ln>
        </p:spPr>
      </p:pic>
      <p:pic>
        <p:nvPicPr>
          <p:cNvPr id="1391" name="Google Shape;1391;g10c845a5c5d_0_1"/>
          <p:cNvPicPr preferRelativeResize="0"/>
          <p:nvPr/>
        </p:nvPicPr>
        <p:blipFill>
          <a:blip r:embed="rId4">
            <a:alphaModFix/>
          </a:blip>
          <a:stretch>
            <a:fillRect/>
          </a:stretch>
        </p:blipFill>
        <p:spPr>
          <a:xfrm>
            <a:off x="12197" y="-7563"/>
            <a:ext cx="3300449" cy="693475"/>
          </a:xfrm>
          <a:prstGeom prst="rect">
            <a:avLst/>
          </a:prstGeom>
          <a:noFill/>
          <a:ln>
            <a:noFill/>
          </a:ln>
        </p:spPr>
      </p:pic>
      <p:sp>
        <p:nvSpPr>
          <p:cNvPr id="1392" name="Google Shape;1392;g10c845a5c5d_0_1"/>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APPLICATION ON CAMERA - OL V2</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7"/>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299" name="Google Shape;299;p7"/>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DATASET COMPOSITION</a:t>
            </a:r>
            <a:endParaRPr sz="1300"/>
          </a:p>
        </p:txBody>
      </p:sp>
      <p:pic>
        <p:nvPicPr>
          <p:cNvPr id="300" name="Google Shape;300;p7"/>
          <p:cNvPicPr preferRelativeResize="0"/>
          <p:nvPr/>
        </p:nvPicPr>
        <p:blipFill rotWithShape="1">
          <a:blip r:embed="rId4">
            <a:alphaModFix/>
          </a:blip>
          <a:srcRect b="0" l="0" r="0" t="0"/>
          <a:stretch/>
        </p:blipFill>
        <p:spPr>
          <a:xfrm>
            <a:off x="609600" y="777775"/>
            <a:ext cx="3060976" cy="3060976"/>
          </a:xfrm>
          <a:prstGeom prst="rect">
            <a:avLst/>
          </a:prstGeom>
          <a:noFill/>
          <a:ln>
            <a:noFill/>
          </a:ln>
        </p:spPr>
      </p:pic>
      <p:sp>
        <p:nvSpPr>
          <p:cNvPr id="301" name="Google Shape;301;p7"/>
          <p:cNvSpPr txBox="1"/>
          <p:nvPr/>
        </p:nvSpPr>
        <p:spPr>
          <a:xfrm>
            <a:off x="555200" y="3927850"/>
            <a:ext cx="33174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Condensed Light"/>
                <a:ea typeface="Roboto Condensed Light"/>
                <a:cs typeface="Roboto Condensed Light"/>
                <a:sym typeface="Roboto Condensed Light"/>
              </a:rPr>
              <a:t>Training of the </a:t>
            </a:r>
            <a:r>
              <a:rPr b="1" i="0" lang="en" sz="1400" u="none" cap="none" strike="noStrike">
                <a:solidFill>
                  <a:srgbClr val="FF9800"/>
                </a:solidFill>
                <a:latin typeface="Roboto Condensed"/>
                <a:ea typeface="Roboto Condensed"/>
                <a:cs typeface="Roboto Condensed"/>
                <a:sym typeface="Roboto Condensed"/>
              </a:rPr>
              <a:t>frozen model</a:t>
            </a:r>
            <a:r>
              <a:rPr b="0" i="0" lang="en" sz="1400" u="none" cap="none" strike="noStrike">
                <a:solidFill>
                  <a:srgbClr val="000000"/>
                </a:solidFill>
                <a:latin typeface="Roboto Condensed Light"/>
                <a:ea typeface="Roboto Condensed Light"/>
                <a:cs typeface="Roboto Condensed Light"/>
                <a:sym typeface="Roboto Condensed Light"/>
              </a:rPr>
              <a:t>.   Only vowels</a:t>
            </a:r>
            <a:endParaRPr b="0" i="0" sz="1400" u="none" cap="none" strike="noStrike">
              <a:solidFill>
                <a:srgbClr val="000000"/>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000000"/>
              </a:buClr>
              <a:buSzPts val="1400"/>
              <a:buFont typeface="Roboto Condensed Light"/>
              <a:buChar char="-"/>
            </a:pPr>
            <a:r>
              <a:rPr b="0" i="0" lang="en" sz="1400" u="none" cap="none" strike="noStrike">
                <a:solidFill>
                  <a:srgbClr val="000000"/>
                </a:solidFill>
                <a:latin typeface="Roboto Condensed Light"/>
                <a:ea typeface="Roboto Condensed Light"/>
                <a:cs typeface="Roboto Condensed Light"/>
                <a:sym typeface="Roboto Condensed Light"/>
              </a:rPr>
              <a:t>Train -&gt; 563 elements</a:t>
            </a:r>
            <a:endParaRPr b="0" i="0" sz="1400" u="none" cap="none" strike="noStrike">
              <a:solidFill>
                <a:srgbClr val="000000"/>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000000"/>
              </a:buClr>
              <a:buSzPts val="1400"/>
              <a:buFont typeface="Roboto Condensed Light"/>
              <a:buChar char="-"/>
            </a:pPr>
            <a:r>
              <a:rPr b="0" i="0" lang="en" sz="1400" u="none" cap="none" strike="noStrike">
                <a:solidFill>
                  <a:srgbClr val="000000"/>
                </a:solidFill>
                <a:latin typeface="Roboto Condensed Light"/>
                <a:ea typeface="Roboto Condensed Light"/>
                <a:cs typeface="Roboto Condensed Light"/>
                <a:sym typeface="Roboto Condensed Light"/>
              </a:rPr>
              <a:t>Test - &gt; 240 elements</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302" name="Google Shape;302;p7"/>
          <p:cNvSpPr txBox="1"/>
          <p:nvPr/>
        </p:nvSpPr>
        <p:spPr>
          <a:xfrm>
            <a:off x="4492475" y="3927850"/>
            <a:ext cx="34302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Condensed Light"/>
                <a:ea typeface="Roboto Condensed Light"/>
                <a:cs typeface="Roboto Condensed Light"/>
                <a:sym typeface="Roboto Condensed Light"/>
              </a:rPr>
              <a:t>Training of the </a:t>
            </a:r>
            <a:r>
              <a:rPr b="1" i="0" lang="en" sz="1400" u="none" cap="none" strike="noStrike">
                <a:solidFill>
                  <a:srgbClr val="FF9800"/>
                </a:solidFill>
                <a:latin typeface="Roboto Condensed"/>
                <a:ea typeface="Roboto Condensed"/>
                <a:cs typeface="Roboto Condensed"/>
                <a:sym typeface="Roboto Condensed"/>
              </a:rPr>
              <a:t>OL layer</a:t>
            </a:r>
            <a:r>
              <a:rPr b="0" i="0" lang="en" sz="1400" u="none" cap="none" strike="noStrike">
                <a:solidFill>
                  <a:srgbClr val="000000"/>
                </a:solidFill>
                <a:latin typeface="Roboto Condensed Light"/>
                <a:ea typeface="Roboto Condensed Light"/>
                <a:cs typeface="Roboto Condensed Light"/>
                <a:sym typeface="Roboto Condensed Light"/>
              </a:rPr>
              <a:t>.   Vowels +R + B + M</a:t>
            </a:r>
            <a:endParaRPr b="0" i="0" sz="1400" u="none" cap="none" strike="noStrike">
              <a:solidFill>
                <a:srgbClr val="000000"/>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000000"/>
              </a:buClr>
              <a:buSzPts val="1400"/>
              <a:buFont typeface="Roboto Condensed Light"/>
              <a:buChar char="-"/>
            </a:pPr>
            <a:r>
              <a:rPr b="0" i="0" lang="en" sz="1400" u="none" cap="none" strike="noStrike">
                <a:solidFill>
                  <a:srgbClr val="000000"/>
                </a:solidFill>
                <a:latin typeface="Roboto Condensed Light"/>
                <a:ea typeface="Roboto Condensed Light"/>
                <a:cs typeface="Roboto Condensed Light"/>
                <a:sym typeface="Roboto Condensed Light"/>
              </a:rPr>
              <a:t>Train -&gt; 652 elements (137 x 3 + 241)</a:t>
            </a:r>
            <a:endParaRPr b="0" i="0" sz="1400" u="none" cap="none" strike="noStrike">
              <a:solidFill>
                <a:srgbClr val="000000"/>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000000"/>
              </a:buClr>
              <a:buSzPts val="1400"/>
              <a:buFont typeface="Roboto Condensed Light"/>
              <a:buChar char="-"/>
            </a:pPr>
            <a:r>
              <a:rPr b="0" i="0" lang="en" sz="1400" u="none" cap="none" strike="noStrike">
                <a:solidFill>
                  <a:srgbClr val="000000"/>
                </a:solidFill>
                <a:latin typeface="Roboto Condensed Light"/>
                <a:ea typeface="Roboto Condensed Light"/>
                <a:cs typeface="Roboto Condensed Light"/>
                <a:sym typeface="Roboto Condensed Light"/>
              </a:rPr>
              <a:t>Test  -&gt; 276 elements (58 x 3 + 102)</a:t>
            </a:r>
            <a:endParaRPr b="0" i="0" sz="1400" u="none" cap="none" strike="noStrike">
              <a:solidFill>
                <a:srgbClr val="000000"/>
              </a:solidFill>
              <a:latin typeface="Roboto Condensed Light"/>
              <a:ea typeface="Roboto Condensed Light"/>
              <a:cs typeface="Roboto Condensed Light"/>
              <a:sym typeface="Roboto Condensed Light"/>
            </a:endParaRPr>
          </a:p>
        </p:txBody>
      </p:sp>
      <p:pic>
        <p:nvPicPr>
          <p:cNvPr id="303" name="Google Shape;303;p7"/>
          <p:cNvPicPr preferRelativeResize="0"/>
          <p:nvPr/>
        </p:nvPicPr>
        <p:blipFill rotWithShape="1">
          <a:blip r:embed="rId5">
            <a:alphaModFix/>
          </a:blip>
          <a:srcRect b="0" l="0" r="0" t="0"/>
          <a:stretch/>
        </p:blipFill>
        <p:spPr>
          <a:xfrm>
            <a:off x="4495650" y="397017"/>
            <a:ext cx="3787900" cy="3787877"/>
          </a:xfrm>
          <a:prstGeom prst="rect">
            <a:avLst/>
          </a:prstGeom>
          <a:noFill/>
          <a:ln>
            <a:noFill/>
          </a:ln>
        </p:spPr>
      </p:pic>
      <p:grpSp>
        <p:nvGrpSpPr>
          <p:cNvPr id="304" name="Google Shape;304;p7"/>
          <p:cNvGrpSpPr/>
          <p:nvPr/>
        </p:nvGrpSpPr>
        <p:grpSpPr>
          <a:xfrm>
            <a:off x="2558366" y="200462"/>
            <a:ext cx="273193" cy="269369"/>
            <a:chOff x="3292425" y="3664250"/>
            <a:chExt cx="397025" cy="391525"/>
          </a:xfrm>
        </p:grpSpPr>
        <p:sp>
          <p:nvSpPr>
            <p:cNvPr id="305" name="Google Shape;305;p7"/>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7"/>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7"/>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pic>
        <p:nvPicPr>
          <p:cNvPr id="1397" name="Google Shape;1397;g10c845a5c5d_0_7"/>
          <p:cNvPicPr preferRelativeResize="0"/>
          <p:nvPr/>
        </p:nvPicPr>
        <p:blipFill>
          <a:blip r:embed="rId3">
            <a:alphaModFix/>
          </a:blip>
          <a:stretch>
            <a:fillRect/>
          </a:stretch>
        </p:blipFill>
        <p:spPr>
          <a:xfrm>
            <a:off x="553803" y="267726"/>
            <a:ext cx="7599401" cy="4875814"/>
          </a:xfrm>
          <a:prstGeom prst="rect">
            <a:avLst/>
          </a:prstGeom>
          <a:noFill/>
          <a:ln>
            <a:noFill/>
          </a:ln>
        </p:spPr>
      </p:pic>
      <p:pic>
        <p:nvPicPr>
          <p:cNvPr id="1398" name="Google Shape;1398;g10c845a5c5d_0_7"/>
          <p:cNvPicPr preferRelativeResize="0"/>
          <p:nvPr/>
        </p:nvPicPr>
        <p:blipFill>
          <a:blip r:embed="rId4">
            <a:alphaModFix/>
          </a:blip>
          <a:stretch>
            <a:fillRect/>
          </a:stretch>
        </p:blipFill>
        <p:spPr>
          <a:xfrm>
            <a:off x="12197" y="-7563"/>
            <a:ext cx="3300449" cy="693475"/>
          </a:xfrm>
          <a:prstGeom prst="rect">
            <a:avLst/>
          </a:prstGeom>
          <a:noFill/>
          <a:ln>
            <a:noFill/>
          </a:ln>
        </p:spPr>
      </p:pic>
      <p:sp>
        <p:nvSpPr>
          <p:cNvPr id="1399" name="Google Shape;1399;g10c845a5c5d_0_7"/>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APPLICATION ON CAMERA - LWF</a:t>
            </a:r>
            <a:endParaRPr sz="13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pic>
        <p:nvPicPr>
          <p:cNvPr id="1404" name="Google Shape;1404;g10c845a5c5d_0_13"/>
          <p:cNvPicPr preferRelativeResize="0"/>
          <p:nvPr/>
        </p:nvPicPr>
        <p:blipFill>
          <a:blip r:embed="rId3">
            <a:alphaModFix/>
          </a:blip>
          <a:stretch>
            <a:fillRect/>
          </a:stretch>
        </p:blipFill>
        <p:spPr>
          <a:xfrm>
            <a:off x="553806" y="267725"/>
            <a:ext cx="7599401" cy="4875797"/>
          </a:xfrm>
          <a:prstGeom prst="rect">
            <a:avLst/>
          </a:prstGeom>
          <a:noFill/>
          <a:ln>
            <a:noFill/>
          </a:ln>
        </p:spPr>
      </p:pic>
      <p:pic>
        <p:nvPicPr>
          <p:cNvPr id="1405" name="Google Shape;1405;g10c845a5c5d_0_13"/>
          <p:cNvPicPr preferRelativeResize="0"/>
          <p:nvPr/>
        </p:nvPicPr>
        <p:blipFill>
          <a:blip r:embed="rId4">
            <a:alphaModFix/>
          </a:blip>
          <a:stretch>
            <a:fillRect/>
          </a:stretch>
        </p:blipFill>
        <p:spPr>
          <a:xfrm>
            <a:off x="12197" y="-7563"/>
            <a:ext cx="3300449" cy="693475"/>
          </a:xfrm>
          <a:prstGeom prst="rect">
            <a:avLst/>
          </a:prstGeom>
          <a:noFill/>
          <a:ln>
            <a:noFill/>
          </a:ln>
        </p:spPr>
      </p:pic>
      <p:sp>
        <p:nvSpPr>
          <p:cNvPr id="1406" name="Google Shape;1406;g10c845a5c5d_0_13"/>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APPLICATION ON CAMERA - CWR</a:t>
            </a:r>
            <a:endParaRPr sz="13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pic>
        <p:nvPicPr>
          <p:cNvPr id="1411" name="Google Shape;1411;g10c845a5c5d_0_19"/>
          <p:cNvPicPr preferRelativeResize="0"/>
          <p:nvPr/>
        </p:nvPicPr>
        <p:blipFill>
          <a:blip r:embed="rId3">
            <a:alphaModFix/>
          </a:blip>
          <a:stretch>
            <a:fillRect/>
          </a:stretch>
        </p:blipFill>
        <p:spPr>
          <a:xfrm>
            <a:off x="553802" y="267725"/>
            <a:ext cx="7599401" cy="4875791"/>
          </a:xfrm>
          <a:prstGeom prst="rect">
            <a:avLst/>
          </a:prstGeom>
          <a:noFill/>
          <a:ln>
            <a:noFill/>
          </a:ln>
        </p:spPr>
      </p:pic>
      <p:pic>
        <p:nvPicPr>
          <p:cNvPr id="1412" name="Google Shape;1412;g10c845a5c5d_0_19"/>
          <p:cNvPicPr preferRelativeResize="0"/>
          <p:nvPr/>
        </p:nvPicPr>
        <p:blipFill>
          <a:blip r:embed="rId4">
            <a:alphaModFix/>
          </a:blip>
          <a:stretch>
            <a:fillRect/>
          </a:stretch>
        </p:blipFill>
        <p:spPr>
          <a:xfrm>
            <a:off x="12197" y="-7563"/>
            <a:ext cx="3300449" cy="693475"/>
          </a:xfrm>
          <a:prstGeom prst="rect">
            <a:avLst/>
          </a:prstGeom>
          <a:noFill/>
          <a:ln>
            <a:noFill/>
          </a:ln>
        </p:spPr>
      </p:pic>
      <p:sp>
        <p:nvSpPr>
          <p:cNvPr id="1413" name="Google Shape;1413;g10c845a5c5d_0_19"/>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APPLICATION ON CAMERA - OL BATCH</a:t>
            </a:r>
            <a:endParaRPr sz="13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pic>
        <p:nvPicPr>
          <p:cNvPr id="1418" name="Google Shape;1418;g10c845a5c5d_0_71"/>
          <p:cNvPicPr preferRelativeResize="0"/>
          <p:nvPr/>
        </p:nvPicPr>
        <p:blipFill>
          <a:blip r:embed="rId3">
            <a:alphaModFix/>
          </a:blip>
          <a:stretch>
            <a:fillRect/>
          </a:stretch>
        </p:blipFill>
        <p:spPr>
          <a:xfrm>
            <a:off x="553802" y="267726"/>
            <a:ext cx="7599432" cy="4875801"/>
          </a:xfrm>
          <a:prstGeom prst="rect">
            <a:avLst/>
          </a:prstGeom>
          <a:noFill/>
          <a:ln>
            <a:noFill/>
          </a:ln>
        </p:spPr>
      </p:pic>
      <p:pic>
        <p:nvPicPr>
          <p:cNvPr id="1419" name="Google Shape;1419;g10c845a5c5d_0_71"/>
          <p:cNvPicPr preferRelativeResize="0"/>
          <p:nvPr/>
        </p:nvPicPr>
        <p:blipFill>
          <a:blip r:embed="rId4">
            <a:alphaModFix/>
          </a:blip>
          <a:stretch>
            <a:fillRect/>
          </a:stretch>
        </p:blipFill>
        <p:spPr>
          <a:xfrm>
            <a:off x="12197" y="-7563"/>
            <a:ext cx="3300449" cy="693475"/>
          </a:xfrm>
          <a:prstGeom prst="rect">
            <a:avLst/>
          </a:prstGeom>
          <a:noFill/>
          <a:ln>
            <a:noFill/>
          </a:ln>
        </p:spPr>
      </p:pic>
      <p:sp>
        <p:nvSpPr>
          <p:cNvPr id="1420" name="Google Shape;1420;g10c845a5c5d_0_71"/>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APPLICATION ON CAMERA - OL V2 BATCH</a:t>
            </a:r>
            <a:endParaRPr sz="13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pic>
        <p:nvPicPr>
          <p:cNvPr id="1425" name="Google Shape;1425;g10c845a5c5d_0_31"/>
          <p:cNvPicPr preferRelativeResize="0"/>
          <p:nvPr/>
        </p:nvPicPr>
        <p:blipFill>
          <a:blip r:embed="rId3">
            <a:alphaModFix/>
          </a:blip>
          <a:stretch>
            <a:fillRect/>
          </a:stretch>
        </p:blipFill>
        <p:spPr>
          <a:xfrm>
            <a:off x="553802" y="267726"/>
            <a:ext cx="7599427" cy="4875811"/>
          </a:xfrm>
          <a:prstGeom prst="rect">
            <a:avLst/>
          </a:prstGeom>
          <a:noFill/>
          <a:ln>
            <a:noFill/>
          </a:ln>
        </p:spPr>
      </p:pic>
      <p:pic>
        <p:nvPicPr>
          <p:cNvPr id="1426" name="Google Shape;1426;g10c845a5c5d_0_31"/>
          <p:cNvPicPr preferRelativeResize="0"/>
          <p:nvPr/>
        </p:nvPicPr>
        <p:blipFill>
          <a:blip r:embed="rId4">
            <a:alphaModFix/>
          </a:blip>
          <a:stretch>
            <a:fillRect/>
          </a:stretch>
        </p:blipFill>
        <p:spPr>
          <a:xfrm>
            <a:off x="12197" y="-7563"/>
            <a:ext cx="3300449" cy="693475"/>
          </a:xfrm>
          <a:prstGeom prst="rect">
            <a:avLst/>
          </a:prstGeom>
          <a:noFill/>
          <a:ln>
            <a:noFill/>
          </a:ln>
        </p:spPr>
      </p:pic>
      <p:sp>
        <p:nvSpPr>
          <p:cNvPr id="1427" name="Google Shape;1427;g10c845a5c5d_0_31"/>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APPLICATION ON CAMERA - LWF BATCH</a:t>
            </a:r>
            <a:endParaRPr sz="13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pic>
        <p:nvPicPr>
          <p:cNvPr id="1432" name="Google Shape;1432;g10f25f01397_0_47"/>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1433" name="Google Shape;1433;g10f25f01397_0_47"/>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WHAT TO DO NOW</a:t>
            </a:r>
            <a:endParaRPr sz="1300"/>
          </a:p>
        </p:txBody>
      </p:sp>
      <p:sp>
        <p:nvSpPr>
          <p:cNvPr id="1434" name="Google Shape;1434;g10f25f01397_0_47"/>
          <p:cNvSpPr txBox="1"/>
          <p:nvPr/>
        </p:nvSpPr>
        <p:spPr>
          <a:xfrm>
            <a:off x="146050" y="503425"/>
            <a:ext cx="8795100" cy="438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rPr b="1" lang="en">
                <a:solidFill>
                  <a:srgbClr val="FF9800"/>
                </a:solidFill>
                <a:latin typeface="Roboto Condensed"/>
                <a:ea typeface="Roboto Condensed"/>
                <a:cs typeface="Roboto Condensed"/>
                <a:sym typeface="Roboto Condensed"/>
              </a:rPr>
              <a:t>WHAT TO DO NOW ?</a:t>
            </a:r>
            <a:endParaRPr b="1">
              <a:solidFill>
                <a:srgbClr val="FF9800"/>
              </a:solidFill>
              <a:latin typeface="Roboto Condensed"/>
              <a:ea typeface="Roboto Condensed"/>
              <a:cs typeface="Roboto Condensed"/>
              <a:sym typeface="Roboto Condensed"/>
            </a:endParaRPr>
          </a:p>
          <a:p>
            <a:pPr indent="0" lvl="0" marL="0" marR="0" rtl="0" algn="l">
              <a:lnSpc>
                <a:spcPct val="150000"/>
              </a:lnSpc>
              <a:spcBef>
                <a:spcPts val="0"/>
              </a:spcBef>
              <a:spcAft>
                <a:spcPts val="0"/>
              </a:spcAft>
              <a:buClr>
                <a:srgbClr val="000000"/>
              </a:buClr>
              <a:buSzPts val="1400"/>
              <a:buFont typeface="Arial"/>
              <a:buNone/>
            </a:pPr>
            <a:r>
              <a:t/>
            </a:r>
            <a:endParaRPr b="1">
              <a:solidFill>
                <a:srgbClr val="FF9800"/>
              </a:solidFill>
              <a:latin typeface="Roboto Condensed"/>
              <a:ea typeface="Roboto Condensed"/>
              <a:cs typeface="Roboto Condensed"/>
              <a:sym typeface="Roboto Condensed"/>
            </a:endParaRPr>
          </a:p>
          <a:p>
            <a:pPr indent="-317500" lvl="0" marL="457200" marR="0" rtl="0" algn="l">
              <a:lnSpc>
                <a:spcPct val="150000"/>
              </a:lnSpc>
              <a:spcBef>
                <a:spcPts val="0"/>
              </a:spcBef>
              <a:spcAft>
                <a:spcPts val="0"/>
              </a:spcAft>
              <a:buClr>
                <a:srgbClr val="263248"/>
              </a:buClr>
              <a:buSzPts val="1400"/>
              <a:buFont typeface="Roboto Condensed Light"/>
              <a:buChar char="-"/>
            </a:pPr>
            <a:r>
              <a:rPr lang="en">
                <a:solidFill>
                  <a:srgbClr val="263248"/>
                </a:solidFill>
                <a:latin typeface="Roboto Condensed Light"/>
                <a:ea typeface="Roboto Condensed Light"/>
                <a:cs typeface="Roboto Condensed Light"/>
                <a:sym typeface="Roboto Condensed Light"/>
              </a:rPr>
              <a:t>ABOUT THE </a:t>
            </a:r>
            <a:r>
              <a:rPr lang="en">
                <a:solidFill>
                  <a:srgbClr val="FF9800"/>
                </a:solidFill>
                <a:latin typeface="Roboto Condensed Light"/>
                <a:ea typeface="Roboto Condensed Light"/>
                <a:cs typeface="Roboto Condensed Light"/>
                <a:sym typeface="Roboto Condensed Light"/>
              </a:rPr>
              <a:t>LAB </a:t>
            </a:r>
            <a:r>
              <a:rPr lang="en">
                <a:solidFill>
                  <a:srgbClr val="263248"/>
                </a:solidFill>
                <a:latin typeface="Roboto Condensed Light"/>
                <a:ea typeface="Roboto Condensed Light"/>
                <a:cs typeface="Roboto Condensed Light"/>
                <a:sym typeface="Roboto Condensed Light"/>
              </a:rPr>
              <a:t>PART OF THE PROJECT</a:t>
            </a:r>
            <a:endParaRPr>
              <a:solidFill>
                <a:srgbClr val="263248"/>
              </a:solidFill>
              <a:latin typeface="Roboto Condensed Light"/>
              <a:ea typeface="Roboto Condensed Light"/>
              <a:cs typeface="Roboto Condensed Light"/>
              <a:sym typeface="Roboto Condensed Light"/>
            </a:endParaRPr>
          </a:p>
          <a:p>
            <a:pPr indent="-317500" lvl="1" marL="914400" marR="0" rtl="0" algn="l">
              <a:lnSpc>
                <a:spcPct val="150000"/>
              </a:lnSpc>
              <a:spcBef>
                <a:spcPts val="0"/>
              </a:spcBef>
              <a:spcAft>
                <a:spcPts val="0"/>
              </a:spcAft>
              <a:buClr>
                <a:srgbClr val="263248"/>
              </a:buClr>
              <a:buSzPts val="1400"/>
              <a:buFont typeface="Roboto Condensed Light"/>
              <a:buChar char="-"/>
            </a:pPr>
            <a:r>
              <a:rPr lang="en">
                <a:solidFill>
                  <a:srgbClr val="263248"/>
                </a:solidFill>
                <a:latin typeface="Roboto Condensed Light"/>
                <a:ea typeface="Roboto Condensed Light"/>
                <a:cs typeface="Roboto Condensed Light"/>
                <a:sym typeface="Roboto Condensed Light"/>
              </a:rPr>
              <a:t>Possibly use another type of CNN, maybe a state of the art model with pruning and quantization and try to apply on camera</a:t>
            </a:r>
            <a:endParaRPr>
              <a:solidFill>
                <a:srgbClr val="263248"/>
              </a:solidFill>
              <a:latin typeface="Roboto Condensed Light"/>
              <a:ea typeface="Roboto Condensed Light"/>
              <a:cs typeface="Roboto Condensed Light"/>
              <a:sym typeface="Roboto Condensed Light"/>
            </a:endParaRPr>
          </a:p>
          <a:p>
            <a:pPr indent="-317500" lvl="1" marL="914400" marR="0" rtl="0" algn="l">
              <a:lnSpc>
                <a:spcPct val="150000"/>
              </a:lnSpc>
              <a:spcBef>
                <a:spcPts val="0"/>
              </a:spcBef>
              <a:spcAft>
                <a:spcPts val="0"/>
              </a:spcAft>
              <a:buClr>
                <a:srgbClr val="263248"/>
              </a:buClr>
              <a:buSzPts val="1400"/>
              <a:buFont typeface="Roboto Condensed Light"/>
              <a:buChar char="-"/>
            </a:pPr>
            <a:r>
              <a:rPr lang="en">
                <a:solidFill>
                  <a:srgbClr val="263248"/>
                </a:solidFill>
                <a:latin typeface="Roboto Condensed Light"/>
                <a:ea typeface="Roboto Condensed Light"/>
                <a:cs typeface="Roboto Condensed Light"/>
                <a:sym typeface="Roboto Condensed Light"/>
              </a:rPr>
              <a:t>Add plot that shows variation of accuracy with different batch size</a:t>
            </a:r>
            <a:endParaRPr>
              <a:solidFill>
                <a:srgbClr val="263248"/>
              </a:solidFill>
              <a:latin typeface="Roboto Condensed Light"/>
              <a:ea typeface="Roboto Condensed Light"/>
              <a:cs typeface="Roboto Condensed Light"/>
              <a:sym typeface="Roboto Condensed Light"/>
            </a:endParaRPr>
          </a:p>
          <a:p>
            <a:pPr indent="-317500" lvl="1" marL="914400" marR="0" rtl="0" algn="l">
              <a:lnSpc>
                <a:spcPct val="150000"/>
              </a:lnSpc>
              <a:spcBef>
                <a:spcPts val="0"/>
              </a:spcBef>
              <a:spcAft>
                <a:spcPts val="0"/>
              </a:spcAft>
              <a:buClr>
                <a:srgbClr val="263248"/>
              </a:buClr>
              <a:buSzPts val="1400"/>
              <a:buFont typeface="Roboto Condensed Light"/>
              <a:buChar char="-"/>
            </a:pPr>
            <a:r>
              <a:rPr lang="en">
                <a:solidFill>
                  <a:srgbClr val="263248"/>
                </a:solidFill>
                <a:latin typeface="Roboto Condensed Light"/>
                <a:ea typeface="Roboto Condensed Light"/>
                <a:cs typeface="Roboto Condensed Light"/>
                <a:sym typeface="Roboto Condensed Light"/>
              </a:rPr>
              <a:t>Implement my algorithm</a:t>
            </a:r>
            <a:endParaRPr>
              <a:solidFill>
                <a:srgbClr val="263248"/>
              </a:solidFill>
              <a:latin typeface="Roboto Condensed Light"/>
              <a:ea typeface="Roboto Condensed Light"/>
              <a:cs typeface="Roboto Condensed Light"/>
              <a:sym typeface="Roboto Condensed Light"/>
            </a:endParaRPr>
          </a:p>
          <a:p>
            <a:pPr indent="0" lvl="0" marL="0" marR="0" rtl="0" algn="l">
              <a:lnSpc>
                <a:spcPct val="150000"/>
              </a:lnSpc>
              <a:spcBef>
                <a:spcPts val="0"/>
              </a:spcBef>
              <a:spcAft>
                <a:spcPts val="0"/>
              </a:spcAft>
              <a:buNone/>
            </a:pPr>
            <a:r>
              <a:t/>
            </a:r>
            <a:endParaRPr>
              <a:solidFill>
                <a:srgbClr val="263248"/>
              </a:solidFill>
              <a:latin typeface="Roboto Condensed Light"/>
              <a:ea typeface="Roboto Condensed Light"/>
              <a:cs typeface="Roboto Condensed Light"/>
              <a:sym typeface="Roboto Condensed Light"/>
            </a:endParaRPr>
          </a:p>
          <a:p>
            <a:pPr indent="-317500" lvl="0" marL="457200" marR="0" rtl="0" algn="l">
              <a:lnSpc>
                <a:spcPct val="150000"/>
              </a:lnSpc>
              <a:spcBef>
                <a:spcPts val="0"/>
              </a:spcBef>
              <a:spcAft>
                <a:spcPts val="0"/>
              </a:spcAft>
              <a:buClr>
                <a:srgbClr val="263248"/>
              </a:buClr>
              <a:buSzPts val="1400"/>
              <a:buFont typeface="Roboto Condensed Light"/>
              <a:buChar char="-"/>
            </a:pPr>
            <a:r>
              <a:rPr lang="en">
                <a:solidFill>
                  <a:srgbClr val="263248"/>
                </a:solidFill>
                <a:latin typeface="Roboto Condensed Light"/>
                <a:ea typeface="Roboto Condensed Light"/>
                <a:cs typeface="Roboto Condensed Light"/>
                <a:sym typeface="Roboto Condensed Light"/>
              </a:rPr>
              <a:t>ABOUT THE </a:t>
            </a:r>
            <a:r>
              <a:rPr lang="en">
                <a:solidFill>
                  <a:srgbClr val="FF9800"/>
                </a:solidFill>
                <a:latin typeface="Roboto Condensed Light"/>
                <a:ea typeface="Roboto Condensed Light"/>
                <a:cs typeface="Roboto Condensed Light"/>
                <a:sym typeface="Roboto Condensed Light"/>
              </a:rPr>
              <a:t>THESIS </a:t>
            </a:r>
            <a:r>
              <a:rPr lang="en">
                <a:solidFill>
                  <a:srgbClr val="263248"/>
                </a:solidFill>
                <a:latin typeface="Roboto Condensed Light"/>
                <a:ea typeface="Roboto Condensed Light"/>
                <a:cs typeface="Roboto Condensed Light"/>
                <a:sym typeface="Roboto Condensed Light"/>
              </a:rPr>
              <a:t>PART </a:t>
            </a:r>
            <a:endParaRPr>
              <a:solidFill>
                <a:srgbClr val="263248"/>
              </a:solidFill>
              <a:latin typeface="Roboto Condensed Light"/>
              <a:ea typeface="Roboto Condensed Light"/>
              <a:cs typeface="Roboto Condensed Light"/>
              <a:sym typeface="Roboto Condensed Light"/>
            </a:endParaRPr>
          </a:p>
          <a:p>
            <a:pPr indent="-317500" lvl="1" marL="914400" marR="0" rtl="0" algn="l">
              <a:lnSpc>
                <a:spcPct val="150000"/>
              </a:lnSpc>
              <a:spcBef>
                <a:spcPts val="0"/>
              </a:spcBef>
              <a:spcAft>
                <a:spcPts val="0"/>
              </a:spcAft>
              <a:buClr>
                <a:srgbClr val="263248"/>
              </a:buClr>
              <a:buSzPts val="1400"/>
              <a:buFont typeface="Roboto Condensed Light"/>
              <a:buChar char="-"/>
            </a:pPr>
            <a:r>
              <a:rPr lang="en">
                <a:solidFill>
                  <a:srgbClr val="263248"/>
                </a:solidFill>
                <a:latin typeface="Roboto Condensed Light"/>
                <a:ea typeface="Roboto Condensed Light"/>
                <a:cs typeface="Roboto Condensed Light"/>
                <a:sym typeface="Roboto Condensed Light"/>
              </a:rPr>
              <a:t>Understand what to do with the paper already written, which conference, what to modify (introduction, conclusions are the weak parts up to now, also too few references)</a:t>
            </a:r>
            <a:endParaRPr>
              <a:solidFill>
                <a:srgbClr val="263248"/>
              </a:solidFill>
              <a:latin typeface="Roboto Condensed Light"/>
              <a:ea typeface="Roboto Condensed Light"/>
              <a:cs typeface="Roboto Condensed Light"/>
              <a:sym typeface="Roboto Condensed Light"/>
            </a:endParaRPr>
          </a:p>
          <a:p>
            <a:pPr indent="-317500" lvl="1" marL="914400" marR="0" rtl="0" algn="l">
              <a:lnSpc>
                <a:spcPct val="150000"/>
              </a:lnSpc>
              <a:spcBef>
                <a:spcPts val="0"/>
              </a:spcBef>
              <a:spcAft>
                <a:spcPts val="0"/>
              </a:spcAft>
              <a:buClr>
                <a:srgbClr val="263248"/>
              </a:buClr>
              <a:buSzPts val="1400"/>
              <a:buFont typeface="Roboto Condensed Light"/>
              <a:buChar char="-"/>
            </a:pPr>
            <a:r>
              <a:rPr lang="en">
                <a:solidFill>
                  <a:srgbClr val="263248"/>
                </a:solidFill>
                <a:latin typeface="Roboto Condensed Light"/>
                <a:ea typeface="Roboto Condensed Light"/>
                <a:cs typeface="Roboto Condensed Light"/>
                <a:sym typeface="Roboto Condensed Light"/>
              </a:rPr>
              <a:t>How much work still to do, when is a possible date for starting to write the thesis</a:t>
            </a:r>
            <a:endParaRPr>
              <a:solidFill>
                <a:srgbClr val="263248"/>
              </a:solidFill>
              <a:latin typeface="Roboto Condensed Light"/>
              <a:ea typeface="Roboto Condensed Light"/>
              <a:cs typeface="Roboto Condensed Light"/>
              <a:sym typeface="Roboto Condensed Light"/>
            </a:endParaRPr>
          </a:p>
          <a:p>
            <a:pPr indent="-317500" lvl="1" marL="914400" marR="0" rtl="0" algn="l">
              <a:lnSpc>
                <a:spcPct val="150000"/>
              </a:lnSpc>
              <a:spcBef>
                <a:spcPts val="0"/>
              </a:spcBef>
              <a:spcAft>
                <a:spcPts val="0"/>
              </a:spcAft>
              <a:buClr>
                <a:srgbClr val="263248"/>
              </a:buClr>
              <a:buSzPts val="1400"/>
              <a:buFont typeface="Roboto Condensed Light"/>
              <a:buChar char="-"/>
            </a:pPr>
            <a:r>
              <a:rPr lang="en">
                <a:solidFill>
                  <a:srgbClr val="263248"/>
                </a:solidFill>
                <a:latin typeface="Roboto Condensed Light"/>
                <a:ea typeface="Roboto Condensed Light"/>
                <a:cs typeface="Roboto Condensed Light"/>
                <a:sym typeface="Roboto Condensed Light"/>
              </a:rPr>
              <a:t>Define a title for the thesis (8 feb è la scadenza per il frontespizio firmato con titolo)</a:t>
            </a:r>
            <a:endParaRPr>
              <a:solidFill>
                <a:srgbClr val="263248"/>
              </a:solidFill>
              <a:latin typeface="Roboto Condensed Light"/>
              <a:ea typeface="Roboto Condensed Light"/>
              <a:cs typeface="Roboto Condensed Light"/>
              <a:sym typeface="Roboto Condensed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pic>
        <p:nvPicPr>
          <p:cNvPr id="1439" name="Google Shape;1439;g1136ded286b_0_11"/>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1440" name="Google Shape;1440;g1136ded286b_0_11"/>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3D PRINT OF A CAMERA STAND</a:t>
            </a:r>
            <a:endParaRPr sz="1300"/>
          </a:p>
        </p:txBody>
      </p:sp>
      <p:pic>
        <p:nvPicPr>
          <p:cNvPr id="1441" name="Google Shape;1441;g1136ded286b_0_11"/>
          <p:cNvPicPr preferRelativeResize="0"/>
          <p:nvPr/>
        </p:nvPicPr>
        <p:blipFill>
          <a:blip r:embed="rId4">
            <a:alphaModFix/>
          </a:blip>
          <a:stretch>
            <a:fillRect/>
          </a:stretch>
        </p:blipFill>
        <p:spPr>
          <a:xfrm>
            <a:off x="277550" y="1311525"/>
            <a:ext cx="3880000" cy="2910000"/>
          </a:xfrm>
          <a:prstGeom prst="rect">
            <a:avLst/>
          </a:prstGeom>
          <a:noFill/>
          <a:ln>
            <a:noFill/>
          </a:ln>
        </p:spPr>
      </p:pic>
      <p:pic>
        <p:nvPicPr>
          <p:cNvPr id="1442" name="Google Shape;1442;g1136ded286b_0_11"/>
          <p:cNvPicPr preferRelativeResize="0"/>
          <p:nvPr/>
        </p:nvPicPr>
        <p:blipFill>
          <a:blip r:embed="rId5">
            <a:alphaModFix/>
          </a:blip>
          <a:stretch>
            <a:fillRect/>
          </a:stretch>
        </p:blipFill>
        <p:spPr>
          <a:xfrm>
            <a:off x="4964675" y="27257"/>
            <a:ext cx="3373926" cy="2530450"/>
          </a:xfrm>
          <a:prstGeom prst="rect">
            <a:avLst/>
          </a:prstGeom>
          <a:noFill/>
          <a:ln>
            <a:noFill/>
          </a:ln>
        </p:spPr>
      </p:pic>
      <p:pic>
        <p:nvPicPr>
          <p:cNvPr id="1443" name="Google Shape;1443;g1136ded286b_0_11"/>
          <p:cNvPicPr preferRelativeResize="0"/>
          <p:nvPr/>
        </p:nvPicPr>
        <p:blipFill>
          <a:blip r:embed="rId6">
            <a:alphaModFix/>
          </a:blip>
          <a:stretch>
            <a:fillRect/>
          </a:stretch>
        </p:blipFill>
        <p:spPr>
          <a:xfrm>
            <a:off x="4964658" y="2583450"/>
            <a:ext cx="3373942" cy="25304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g113937a8bcb_0_0"/>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MY ALGORITHM </a:t>
            </a:r>
            <a:r>
              <a:rPr lang="en"/>
              <a:t>IMPLEMENTATION</a:t>
            </a:r>
            <a:endParaRPr/>
          </a:p>
        </p:txBody>
      </p:sp>
      <p:sp>
        <p:nvSpPr>
          <p:cNvPr id="1449" name="Google Shape;1449;g113937a8bcb_0_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1450" name="Google Shape;1450;g113937a8bcb_0_0"/>
          <p:cNvSpPr txBox="1"/>
          <p:nvPr/>
        </p:nvSpPr>
        <p:spPr>
          <a:xfrm>
            <a:off x="156500" y="1349950"/>
            <a:ext cx="7245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FF9800"/>
                </a:solidFill>
                <a:latin typeface="Roboto Condensed"/>
                <a:ea typeface="Roboto Condensed"/>
                <a:cs typeface="Roboto Condensed"/>
                <a:sym typeface="Roboto Condensed"/>
              </a:rPr>
              <a:t>IDEA</a:t>
            </a:r>
            <a:r>
              <a:rPr b="0" i="0" lang="en" sz="1600" u="none" cap="none" strike="noStrike">
                <a:solidFill>
                  <a:srgbClr val="000000"/>
                </a:solidFill>
                <a:latin typeface="Roboto Condensed Light"/>
                <a:ea typeface="Roboto Condensed Light"/>
                <a:cs typeface="Roboto Condensed Light"/>
                <a:sym typeface="Roboto Condensed Light"/>
              </a:rPr>
              <a:t> </a:t>
            </a:r>
            <a:r>
              <a:rPr lang="en" sz="1600">
                <a:latin typeface="Roboto Condensed Light"/>
                <a:ea typeface="Roboto Condensed Light"/>
                <a:cs typeface="Roboto Condensed Light"/>
                <a:sym typeface="Roboto Condensed Light"/>
              </a:rPr>
              <a:t>train on line 2 classifications layer at the same time and then merge them together</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1451" name="Google Shape;1451;g113937a8bcb_0_0"/>
          <p:cNvSpPr/>
          <p:nvPr/>
        </p:nvSpPr>
        <p:spPr>
          <a:xfrm>
            <a:off x="4980275" y="2875725"/>
            <a:ext cx="505500" cy="525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2" name="Google Shape;1452;g113937a8bcb_0_0"/>
          <p:cNvGrpSpPr/>
          <p:nvPr/>
        </p:nvGrpSpPr>
        <p:grpSpPr>
          <a:xfrm>
            <a:off x="160733" y="521691"/>
            <a:ext cx="647849" cy="481724"/>
            <a:chOff x="5247525" y="3007275"/>
            <a:chExt cx="517575" cy="384825"/>
          </a:xfrm>
        </p:grpSpPr>
        <p:sp>
          <p:nvSpPr>
            <p:cNvPr id="1453" name="Google Shape;1453;g113937a8bcb_0_0"/>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g113937a8bcb_0_0"/>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5" name="Google Shape;1455;g113937a8bcb_0_0"/>
          <p:cNvSpPr txBox="1"/>
          <p:nvPr/>
        </p:nvSpPr>
        <p:spPr>
          <a:xfrm>
            <a:off x="204050" y="1679750"/>
            <a:ext cx="7714500" cy="1416000"/>
          </a:xfrm>
          <a:prstGeom prst="rect">
            <a:avLst/>
          </a:prstGeom>
          <a:noFill/>
          <a:ln>
            <a:noFill/>
          </a:ln>
        </p:spPr>
        <p:txBody>
          <a:bodyPr anchorCtr="0" anchor="t" bIns="91425" lIns="91425" spcFirstLastPara="1" rIns="91425" wrap="square" tIns="91425">
            <a:spAutoFit/>
          </a:bodyPr>
          <a:lstStyle/>
          <a:p>
            <a:pPr indent="-330200" lvl="0" marL="914400" rtl="0" algn="l">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TL: train layer, it learns from every sample that it receives</a:t>
            </a:r>
            <a:endParaRPr sz="1600">
              <a:latin typeface="Roboto Condensed Light"/>
              <a:ea typeface="Roboto Condensed Light"/>
              <a:cs typeface="Roboto Condensed Light"/>
              <a:sym typeface="Roboto Condensed Light"/>
            </a:endParaRPr>
          </a:p>
          <a:p>
            <a:pPr indent="-330200" lvl="0" marL="914400" rtl="0" algn="l">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CL: c layer, it learns only from the vowels received (fine tune)</a:t>
            </a:r>
            <a:r>
              <a:rPr lang="en" sz="1300">
                <a:latin typeface="Roboto Condensed Light"/>
                <a:ea typeface="Roboto Condensed Light"/>
                <a:cs typeface="Roboto Condensed Light"/>
                <a:sym typeface="Roboto Condensed Light"/>
              </a:rPr>
              <a:t>	</a:t>
            </a:r>
            <a:endParaRPr sz="1600">
              <a:latin typeface="Roboto Condensed Light"/>
              <a:ea typeface="Roboto Condensed Light"/>
              <a:cs typeface="Roboto Condensed Light"/>
              <a:sym typeface="Roboto Condensed Light"/>
            </a:endParaRPr>
          </a:p>
          <a:p>
            <a:pPr indent="-330200" lvl="0" marL="914400" marR="0" rtl="0" algn="l">
              <a:lnSpc>
                <a:spcPct val="100000"/>
              </a:lnSpc>
              <a:spcBef>
                <a:spcPts val="0"/>
              </a:spcBef>
              <a:spcAft>
                <a:spcPts val="0"/>
              </a:spcAft>
              <a:buClr>
                <a:srgbClr val="000000"/>
              </a:buClr>
              <a:buSzPts val="1600"/>
              <a:buFont typeface="Roboto Condensed Light"/>
              <a:buChar char="●"/>
            </a:pPr>
            <a:r>
              <a:rPr lang="en" sz="1600">
                <a:latin typeface="Roboto Condensed Light"/>
                <a:ea typeface="Roboto Condensed Light"/>
                <a:cs typeface="Roboto Condensed Light"/>
                <a:sym typeface="Roboto Condensed Light"/>
              </a:rPr>
              <a:t>At the end of one batch, update TL weights with a weighted average</a:t>
            </a:r>
            <a:endParaRPr sz="1600">
              <a:latin typeface="Roboto Condensed Light"/>
              <a:ea typeface="Roboto Condensed Light"/>
              <a:cs typeface="Roboto Condensed Light"/>
              <a:sym typeface="Roboto Condensed Light"/>
            </a:endParaRPr>
          </a:p>
          <a:p>
            <a:pPr indent="-330200" lvl="0" marL="914400" rtl="0" algn="l">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At the end of one batch, update CL by coping TL</a:t>
            </a:r>
            <a:endParaRPr sz="1600">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None/>
            </a:pPr>
            <a:r>
              <a:rPr lang="en" sz="1600">
                <a:latin typeface="Roboto Condensed Light"/>
                <a:ea typeface="Roboto Condensed Light"/>
                <a:cs typeface="Roboto Condensed Light"/>
                <a:sym typeface="Roboto Condensed Light"/>
              </a:rPr>
              <a:t>- 		</a:t>
            </a:r>
            <a:r>
              <a:rPr lang="en" sz="1600">
                <a:latin typeface="Roboto Condensed Light"/>
                <a:ea typeface="Roboto Condensed Light"/>
                <a:cs typeface="Roboto Condensed Light"/>
                <a:sym typeface="Roboto Condensed Light"/>
              </a:rPr>
              <a:t>At the end of one batch, update CL by coping TL</a:t>
            </a:r>
            <a:endParaRPr sz="1600">
              <a:latin typeface="Roboto Condensed Light"/>
              <a:ea typeface="Roboto Condensed Light"/>
              <a:cs typeface="Roboto Condensed Light"/>
              <a:sym typeface="Roboto Condensed Light"/>
            </a:endParaRPr>
          </a:p>
        </p:txBody>
      </p:sp>
      <p:sp>
        <p:nvSpPr>
          <p:cNvPr id="1456" name="Google Shape;1456;g113937a8bcb_0_0"/>
          <p:cNvSpPr txBox="1"/>
          <p:nvPr/>
        </p:nvSpPr>
        <p:spPr>
          <a:xfrm>
            <a:off x="204050" y="3664075"/>
            <a:ext cx="6108000" cy="1416000"/>
          </a:xfrm>
          <a:prstGeom prst="rect">
            <a:avLst/>
          </a:prstGeom>
          <a:noFill/>
          <a:ln>
            <a:noFill/>
          </a:ln>
        </p:spPr>
        <p:txBody>
          <a:bodyPr anchorCtr="0" anchor="t" bIns="91425" lIns="91425" spcFirstLastPara="1" rIns="91425" wrap="square" tIns="91425">
            <a:spAutoFit/>
          </a:bodyPr>
          <a:lstStyle/>
          <a:p>
            <a:pPr indent="-330200" lvl="0" marL="914400" marR="0" rtl="0" algn="l">
              <a:lnSpc>
                <a:spcPct val="100000"/>
              </a:lnSpc>
              <a:spcBef>
                <a:spcPts val="0"/>
              </a:spcBef>
              <a:spcAft>
                <a:spcPts val="0"/>
              </a:spcAft>
              <a:buClr>
                <a:srgbClr val="000000"/>
              </a:buClr>
              <a:buSzPts val="1600"/>
              <a:buFont typeface="Roboto Condensed Light"/>
              <a:buChar char="●"/>
            </a:pPr>
            <a:r>
              <a:rPr b="1" lang="en" sz="1600">
                <a:solidFill>
                  <a:srgbClr val="38761D"/>
                </a:solidFill>
                <a:latin typeface="Roboto Condensed"/>
                <a:ea typeface="Roboto Condensed"/>
                <a:cs typeface="Roboto Condensed"/>
                <a:sym typeface="Roboto Condensed"/>
              </a:rPr>
              <a:t>Simple </a:t>
            </a:r>
            <a:r>
              <a:rPr lang="en" sz="1600">
                <a:latin typeface="Roboto Condensed Light"/>
                <a:ea typeface="Roboto Condensed Light"/>
                <a:cs typeface="Roboto Condensed Light"/>
                <a:sym typeface="Roboto Condensed Light"/>
              </a:rPr>
              <a:t>to implement</a:t>
            </a:r>
            <a:endParaRPr sz="1600">
              <a:latin typeface="Roboto Condensed Light"/>
              <a:ea typeface="Roboto Condensed Light"/>
              <a:cs typeface="Roboto Condensed Light"/>
              <a:sym typeface="Roboto Condensed Light"/>
            </a:endParaRPr>
          </a:p>
          <a:p>
            <a:pPr indent="-330200" lvl="0" marL="914400" marR="0" rtl="0" algn="l">
              <a:lnSpc>
                <a:spcPct val="100000"/>
              </a:lnSpc>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Depends on </a:t>
            </a:r>
            <a:r>
              <a:rPr b="1" lang="en" sz="1600">
                <a:solidFill>
                  <a:srgbClr val="38761D"/>
                </a:solidFill>
                <a:latin typeface="Roboto Condensed"/>
                <a:ea typeface="Roboto Condensed"/>
                <a:cs typeface="Roboto Condensed"/>
                <a:sym typeface="Roboto Condensed"/>
              </a:rPr>
              <a:t>updated </a:t>
            </a:r>
            <a:r>
              <a:rPr lang="en" sz="1600">
                <a:latin typeface="Roboto Condensed Light"/>
                <a:ea typeface="Roboto Condensed Light"/>
                <a:cs typeface="Roboto Condensed Light"/>
                <a:sym typeface="Roboto Condensed Light"/>
              </a:rPr>
              <a:t>weights and </a:t>
            </a:r>
            <a:r>
              <a:rPr b="1" lang="en" sz="1600">
                <a:solidFill>
                  <a:srgbClr val="38761D"/>
                </a:solidFill>
                <a:latin typeface="Roboto Condensed"/>
                <a:ea typeface="Roboto Condensed"/>
                <a:cs typeface="Roboto Condensed"/>
                <a:sym typeface="Roboto Condensed"/>
              </a:rPr>
              <a:t>old </a:t>
            </a:r>
            <a:r>
              <a:rPr lang="en" sz="1600">
                <a:latin typeface="Roboto Condensed Light"/>
                <a:ea typeface="Roboto Condensed Light"/>
                <a:cs typeface="Roboto Condensed Light"/>
                <a:sym typeface="Roboto Condensed Light"/>
              </a:rPr>
              <a:t>weights</a:t>
            </a:r>
            <a:endParaRPr sz="1600">
              <a:latin typeface="Roboto Condensed Light"/>
              <a:ea typeface="Roboto Condensed Light"/>
              <a:cs typeface="Roboto Condensed Light"/>
              <a:sym typeface="Roboto Condensed Light"/>
            </a:endParaRPr>
          </a:p>
          <a:p>
            <a:pPr indent="-330200" lvl="0" marL="914400" marR="0" rtl="0" algn="l">
              <a:lnSpc>
                <a:spcPct val="100000"/>
              </a:lnSpc>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Continuous update on </a:t>
            </a:r>
            <a:r>
              <a:rPr b="1" lang="en" sz="1600">
                <a:solidFill>
                  <a:srgbClr val="38761D"/>
                </a:solidFill>
                <a:latin typeface="Roboto Condensed"/>
                <a:ea typeface="Roboto Condensed"/>
                <a:cs typeface="Roboto Condensed"/>
                <a:sym typeface="Roboto Condensed"/>
              </a:rPr>
              <a:t>NEW CLASSES</a:t>
            </a:r>
            <a:endParaRPr b="1" sz="1600">
              <a:solidFill>
                <a:srgbClr val="38761D"/>
              </a:solidFill>
              <a:latin typeface="Roboto Condensed"/>
              <a:ea typeface="Roboto Condensed"/>
              <a:cs typeface="Roboto Condensed"/>
              <a:sym typeface="Roboto Condensed"/>
            </a:endParaRPr>
          </a:p>
          <a:p>
            <a:pPr indent="-330200" lvl="0" marL="914400" marR="0" rtl="0" algn="l">
              <a:lnSpc>
                <a:spcPct val="100000"/>
              </a:lnSpc>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Refresh at each batch the </a:t>
            </a:r>
            <a:r>
              <a:rPr b="1" lang="en" sz="1600">
                <a:solidFill>
                  <a:srgbClr val="38761D"/>
                </a:solidFill>
                <a:latin typeface="Roboto Condensed"/>
                <a:ea typeface="Roboto Condensed"/>
                <a:cs typeface="Roboto Condensed"/>
                <a:sym typeface="Roboto Condensed"/>
              </a:rPr>
              <a:t>O</a:t>
            </a:r>
            <a:r>
              <a:rPr b="1" lang="en" sz="1600">
                <a:solidFill>
                  <a:srgbClr val="38761D"/>
                </a:solidFill>
                <a:latin typeface="Roboto Condensed"/>
                <a:ea typeface="Roboto Condensed"/>
                <a:cs typeface="Roboto Condensed"/>
                <a:sym typeface="Roboto Condensed"/>
              </a:rPr>
              <a:t>LD CLA</a:t>
            </a:r>
            <a:r>
              <a:rPr b="1" lang="en" sz="1600">
                <a:solidFill>
                  <a:srgbClr val="38761D"/>
                </a:solidFill>
                <a:latin typeface="Roboto Condensed"/>
                <a:ea typeface="Roboto Condensed"/>
                <a:cs typeface="Roboto Condensed"/>
                <a:sym typeface="Roboto Condensed"/>
              </a:rPr>
              <a:t>SSES</a:t>
            </a:r>
            <a:endParaRPr b="1" sz="1600">
              <a:solidFill>
                <a:srgbClr val="38761D"/>
              </a:solidFill>
              <a:latin typeface="Roboto Condensed"/>
              <a:ea typeface="Roboto Condensed"/>
              <a:cs typeface="Roboto Condensed"/>
              <a:sym typeface="Roboto Condensed"/>
            </a:endParaRPr>
          </a:p>
          <a:p>
            <a:pPr indent="-330200" lvl="0" marL="914400" marR="0" rtl="0" algn="l">
              <a:lnSpc>
                <a:spcPct val="100000"/>
              </a:lnSpc>
              <a:spcBef>
                <a:spcPts val="0"/>
              </a:spcBef>
              <a:spcAft>
                <a:spcPts val="0"/>
              </a:spcAft>
              <a:buSzPts val="1600"/>
              <a:buFont typeface="Roboto Condensed Light"/>
              <a:buChar char="●"/>
            </a:pPr>
            <a:r>
              <a:rPr b="1" lang="en" sz="1600">
                <a:solidFill>
                  <a:srgbClr val="CC0000"/>
                </a:solidFill>
                <a:latin typeface="Roboto Condensed"/>
                <a:ea typeface="Roboto Condensed"/>
                <a:cs typeface="Roboto Condensed"/>
                <a:sym typeface="Roboto Condensed"/>
              </a:rPr>
              <a:t>REQUIRES ALWAYS TWO PREDICTIONS</a:t>
            </a:r>
            <a:r>
              <a:rPr b="1" lang="en" sz="1600">
                <a:solidFill>
                  <a:srgbClr val="990000"/>
                </a:solidFill>
                <a:latin typeface="Roboto Condensed"/>
                <a:ea typeface="Roboto Condensed"/>
                <a:cs typeface="Roboto Condensed"/>
                <a:sym typeface="Roboto Condensed"/>
              </a:rPr>
              <a:t> </a:t>
            </a:r>
            <a:r>
              <a:rPr lang="en" sz="1600">
                <a:latin typeface="Roboto Condensed Light"/>
                <a:ea typeface="Roboto Condensed Light"/>
                <a:cs typeface="Roboto Condensed Light"/>
                <a:sym typeface="Roboto Condensed Light"/>
              </a:rPr>
              <a:t>(more computations)</a:t>
            </a:r>
            <a:endParaRPr sz="1600">
              <a:latin typeface="Roboto Condensed Light"/>
              <a:ea typeface="Roboto Condensed Light"/>
              <a:cs typeface="Roboto Condensed Light"/>
              <a:sym typeface="Roboto Condensed Light"/>
            </a:endParaRPr>
          </a:p>
        </p:txBody>
      </p:sp>
      <p:sp>
        <p:nvSpPr>
          <p:cNvPr id="1457" name="Google Shape;1457;g113937a8bcb_0_0"/>
          <p:cNvSpPr txBox="1"/>
          <p:nvPr/>
        </p:nvSpPr>
        <p:spPr>
          <a:xfrm>
            <a:off x="156500" y="3331150"/>
            <a:ext cx="7245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lang="en" sz="1600">
                <a:solidFill>
                  <a:srgbClr val="FF9800"/>
                </a:solidFill>
                <a:latin typeface="Roboto Condensed"/>
                <a:ea typeface="Roboto Condensed"/>
                <a:cs typeface="Roboto Condensed"/>
                <a:sym typeface="Roboto Condensed"/>
              </a:rPr>
              <a:t>CHARACTERISTICS</a:t>
            </a:r>
            <a:endParaRPr b="0" i="0" sz="14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0"/>
                                        </p:tgtEl>
                                        <p:attrNameLst>
                                          <p:attrName>style.visibility</p:attrName>
                                        </p:attrNameLst>
                                      </p:cBhvr>
                                      <p:to>
                                        <p:strVal val="visible"/>
                                      </p:to>
                                    </p:set>
                                    <p:animEffect filter="fade" transition="in">
                                      <p:cBhvr>
                                        <p:cTn dur="1000"/>
                                        <p:tgtEl>
                                          <p:spTgt spid="1450"/>
                                        </p:tgtEl>
                                      </p:cBhvr>
                                    </p:animEffect>
                                  </p:childTnLst>
                                </p:cTn>
                              </p:par>
                              <p:par>
                                <p:cTn fill="hold" nodeType="withEffect" presetClass="exit" presetID="10" presetSubtype="0">
                                  <p:stCondLst>
                                    <p:cond delay="0"/>
                                  </p:stCondLst>
                                  <p:childTnLst>
                                    <p:animEffect filter="fade" transition="out">
                                      <p:cBhvr>
                                        <p:cTn dur="1000"/>
                                        <p:tgtEl>
                                          <p:spTgt spid="1451"/>
                                        </p:tgtEl>
                                      </p:cBhvr>
                                    </p:animEffect>
                                    <p:set>
                                      <p:cBhvr>
                                        <p:cTn dur="1" fill="hold">
                                          <p:stCondLst>
                                            <p:cond delay="1000"/>
                                          </p:stCondLst>
                                        </p:cTn>
                                        <p:tgtEl>
                                          <p:spTgt spid="145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g113937a8bcb_0_42"/>
          <p:cNvSpPr/>
          <p:nvPr/>
        </p:nvSpPr>
        <p:spPr>
          <a:xfrm>
            <a:off x="5746661" y="1371640"/>
            <a:ext cx="365100" cy="11790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g113937a8bcb_0_42"/>
          <p:cNvSpPr txBox="1"/>
          <p:nvPr/>
        </p:nvSpPr>
        <p:spPr>
          <a:xfrm rot="-5400000">
            <a:off x="5467753" y="1761027"/>
            <a:ext cx="93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Prediction</a:t>
            </a:r>
            <a:endParaRPr b="1" i="0" sz="1400" u="none" cap="none" strike="noStrike">
              <a:solidFill>
                <a:srgbClr val="000000"/>
              </a:solidFill>
              <a:latin typeface="Roboto Condensed"/>
              <a:ea typeface="Roboto Condensed"/>
              <a:cs typeface="Roboto Condensed"/>
              <a:sym typeface="Roboto Condensed"/>
            </a:endParaRPr>
          </a:p>
        </p:txBody>
      </p:sp>
      <p:sp>
        <p:nvSpPr>
          <p:cNvPr id="1464" name="Google Shape;1464;g113937a8bcb_0_42"/>
          <p:cNvSpPr/>
          <p:nvPr/>
        </p:nvSpPr>
        <p:spPr>
          <a:xfrm>
            <a:off x="7610171" y="2135110"/>
            <a:ext cx="365100" cy="11790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g113937a8bcb_0_42"/>
          <p:cNvSpPr txBox="1"/>
          <p:nvPr/>
        </p:nvSpPr>
        <p:spPr>
          <a:xfrm rot="-5400000">
            <a:off x="7473075" y="2524505"/>
            <a:ext cx="63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Label</a:t>
            </a:r>
            <a:endParaRPr b="1" i="0" sz="1400" u="none" cap="none" strike="noStrike">
              <a:solidFill>
                <a:srgbClr val="000000"/>
              </a:solidFill>
              <a:latin typeface="Roboto Condensed"/>
              <a:ea typeface="Roboto Condensed"/>
              <a:cs typeface="Roboto Condensed"/>
              <a:sym typeface="Roboto Condensed"/>
            </a:endParaRPr>
          </a:p>
        </p:txBody>
      </p:sp>
      <p:sp>
        <p:nvSpPr>
          <p:cNvPr id="1466" name="Google Shape;1466;g113937a8bcb_0_42"/>
          <p:cNvSpPr txBox="1"/>
          <p:nvPr/>
        </p:nvSpPr>
        <p:spPr>
          <a:xfrm>
            <a:off x="121323" y="22180"/>
            <a:ext cx="63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Label</a:t>
            </a:r>
            <a:endParaRPr b="1" i="0" sz="1400" u="none" cap="none" strike="noStrike">
              <a:solidFill>
                <a:srgbClr val="000000"/>
              </a:solidFill>
              <a:latin typeface="Roboto Condensed"/>
              <a:ea typeface="Roboto Condensed"/>
              <a:cs typeface="Roboto Condensed"/>
              <a:sym typeface="Roboto Condensed"/>
            </a:endParaRPr>
          </a:p>
        </p:txBody>
      </p:sp>
      <p:sp>
        <p:nvSpPr>
          <p:cNvPr id="1467" name="Google Shape;1467;g113937a8bcb_0_42"/>
          <p:cNvSpPr/>
          <p:nvPr/>
        </p:nvSpPr>
        <p:spPr>
          <a:xfrm>
            <a:off x="5746661" y="3103374"/>
            <a:ext cx="365100" cy="11790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g113937a8bcb_0_42"/>
          <p:cNvSpPr txBox="1"/>
          <p:nvPr/>
        </p:nvSpPr>
        <p:spPr>
          <a:xfrm rot="-5400000">
            <a:off x="5460603" y="3485727"/>
            <a:ext cx="93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Prediction</a:t>
            </a:r>
            <a:endParaRPr b="1" i="0" sz="1400" u="none" cap="none" strike="noStrike">
              <a:solidFill>
                <a:srgbClr val="000000"/>
              </a:solidFill>
              <a:latin typeface="Roboto Condensed"/>
              <a:ea typeface="Roboto Condensed"/>
              <a:cs typeface="Roboto Condensed"/>
              <a:sym typeface="Roboto Condensed"/>
            </a:endParaRPr>
          </a:p>
        </p:txBody>
      </p:sp>
      <p:cxnSp>
        <p:nvCxnSpPr>
          <p:cNvPr id="1469" name="Google Shape;1469;g113937a8bcb_0_42"/>
          <p:cNvCxnSpPr/>
          <p:nvPr/>
        </p:nvCxnSpPr>
        <p:spPr>
          <a:xfrm rot="10800000">
            <a:off x="4027147" y="1008508"/>
            <a:ext cx="2695200" cy="835800"/>
          </a:xfrm>
          <a:prstGeom prst="bentConnector3">
            <a:avLst>
              <a:gd fmla="val -259" name="adj1"/>
            </a:avLst>
          </a:prstGeom>
          <a:noFill/>
          <a:ln cap="flat" cmpd="sng" w="9525">
            <a:solidFill>
              <a:schemeClr val="dk2"/>
            </a:solidFill>
            <a:prstDash val="solid"/>
            <a:round/>
            <a:headEnd len="med" w="med" type="none"/>
            <a:tailEnd len="med" w="med" type="none"/>
          </a:ln>
        </p:spPr>
      </p:cxnSp>
      <p:sp>
        <p:nvSpPr>
          <p:cNvPr id="1470" name="Google Shape;1470;g113937a8bcb_0_42"/>
          <p:cNvSpPr/>
          <p:nvPr/>
        </p:nvSpPr>
        <p:spPr>
          <a:xfrm rot="-5400000">
            <a:off x="6573724" y="1610050"/>
            <a:ext cx="365100" cy="8949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g113937a8bcb_0_42"/>
          <p:cNvSpPr txBox="1"/>
          <p:nvPr/>
        </p:nvSpPr>
        <p:spPr>
          <a:xfrm>
            <a:off x="6436613" y="1857380"/>
            <a:ext cx="63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a:latin typeface="Roboto Condensed"/>
                <a:ea typeface="Roboto Condensed"/>
                <a:cs typeface="Roboto Condensed"/>
                <a:sym typeface="Roboto Condensed"/>
              </a:rPr>
              <a:t>Error</a:t>
            </a:r>
            <a:endParaRPr b="1" i="0" sz="1400" u="none" cap="none" strike="noStrike">
              <a:solidFill>
                <a:srgbClr val="000000"/>
              </a:solidFill>
              <a:latin typeface="Roboto Condensed"/>
              <a:ea typeface="Roboto Condensed"/>
              <a:cs typeface="Roboto Condensed"/>
              <a:sym typeface="Roboto Condensed"/>
            </a:endParaRPr>
          </a:p>
        </p:txBody>
      </p:sp>
      <p:sp>
        <p:nvSpPr>
          <p:cNvPr id="1472" name="Google Shape;1472;g113937a8bcb_0_42"/>
          <p:cNvSpPr/>
          <p:nvPr/>
        </p:nvSpPr>
        <p:spPr>
          <a:xfrm rot="-5400000">
            <a:off x="6566474" y="3077988"/>
            <a:ext cx="365100" cy="8949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g113937a8bcb_0_42"/>
          <p:cNvSpPr txBox="1"/>
          <p:nvPr/>
        </p:nvSpPr>
        <p:spPr>
          <a:xfrm>
            <a:off x="6429363" y="3325317"/>
            <a:ext cx="63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a:latin typeface="Roboto Condensed"/>
                <a:ea typeface="Roboto Condensed"/>
                <a:cs typeface="Roboto Condensed"/>
                <a:sym typeface="Roboto Condensed"/>
              </a:rPr>
              <a:t>Error</a:t>
            </a:r>
            <a:endParaRPr b="1" i="0" sz="1400" u="none" cap="none" strike="noStrike">
              <a:solidFill>
                <a:srgbClr val="000000"/>
              </a:solidFill>
              <a:latin typeface="Roboto Condensed"/>
              <a:ea typeface="Roboto Condensed"/>
              <a:cs typeface="Roboto Condensed"/>
              <a:sym typeface="Roboto Condensed"/>
            </a:endParaRPr>
          </a:p>
        </p:txBody>
      </p:sp>
      <p:cxnSp>
        <p:nvCxnSpPr>
          <p:cNvPr id="1474" name="Google Shape;1474;g113937a8bcb_0_42"/>
          <p:cNvCxnSpPr>
            <a:stCxn id="1463" idx="2"/>
            <a:endCxn id="1470" idx="0"/>
          </p:cNvCxnSpPr>
          <p:nvPr/>
        </p:nvCxnSpPr>
        <p:spPr>
          <a:xfrm>
            <a:off x="6136453" y="1961127"/>
            <a:ext cx="172500" cy="96300"/>
          </a:xfrm>
          <a:prstGeom prst="straightConnector1">
            <a:avLst/>
          </a:prstGeom>
          <a:noFill/>
          <a:ln cap="flat" cmpd="sng" w="9525">
            <a:solidFill>
              <a:schemeClr val="dk2"/>
            </a:solidFill>
            <a:prstDash val="solid"/>
            <a:round/>
            <a:headEnd len="med" w="med" type="none"/>
            <a:tailEnd len="med" w="med" type="triangle"/>
          </a:ln>
        </p:spPr>
      </p:cxnSp>
      <p:cxnSp>
        <p:nvCxnSpPr>
          <p:cNvPr id="1475" name="Google Shape;1475;g113937a8bcb_0_42"/>
          <p:cNvCxnSpPr>
            <a:stCxn id="1468" idx="2"/>
            <a:endCxn id="1472" idx="0"/>
          </p:cNvCxnSpPr>
          <p:nvPr/>
        </p:nvCxnSpPr>
        <p:spPr>
          <a:xfrm flipH="1" rot="10800000">
            <a:off x="6129303" y="3525327"/>
            <a:ext cx="172200" cy="160500"/>
          </a:xfrm>
          <a:prstGeom prst="straightConnector1">
            <a:avLst/>
          </a:prstGeom>
          <a:noFill/>
          <a:ln cap="flat" cmpd="sng" w="9525">
            <a:solidFill>
              <a:schemeClr val="dk2"/>
            </a:solidFill>
            <a:prstDash val="solid"/>
            <a:round/>
            <a:headEnd len="med" w="med" type="none"/>
            <a:tailEnd len="med" w="med" type="triangle"/>
          </a:ln>
        </p:spPr>
      </p:cxnSp>
      <p:cxnSp>
        <p:nvCxnSpPr>
          <p:cNvPr id="1476" name="Google Shape;1476;g113937a8bcb_0_42"/>
          <p:cNvCxnSpPr>
            <a:stCxn id="1465" idx="0"/>
            <a:endCxn id="1470" idx="2"/>
          </p:cNvCxnSpPr>
          <p:nvPr/>
        </p:nvCxnSpPr>
        <p:spPr>
          <a:xfrm rot="10800000">
            <a:off x="7203825" y="2057405"/>
            <a:ext cx="388800" cy="667200"/>
          </a:xfrm>
          <a:prstGeom prst="straightConnector1">
            <a:avLst/>
          </a:prstGeom>
          <a:noFill/>
          <a:ln cap="flat" cmpd="sng" w="9525">
            <a:solidFill>
              <a:schemeClr val="dk2"/>
            </a:solidFill>
            <a:prstDash val="solid"/>
            <a:round/>
            <a:headEnd len="med" w="med" type="none"/>
            <a:tailEnd len="med" w="med" type="triangle"/>
          </a:ln>
        </p:spPr>
      </p:cxnSp>
      <p:cxnSp>
        <p:nvCxnSpPr>
          <p:cNvPr id="1477" name="Google Shape;1477;g113937a8bcb_0_42"/>
          <p:cNvCxnSpPr>
            <a:stCxn id="1465" idx="0"/>
            <a:endCxn id="1472" idx="2"/>
          </p:cNvCxnSpPr>
          <p:nvPr/>
        </p:nvCxnSpPr>
        <p:spPr>
          <a:xfrm flipH="1">
            <a:off x="7196325" y="2724605"/>
            <a:ext cx="396300" cy="800700"/>
          </a:xfrm>
          <a:prstGeom prst="straightConnector1">
            <a:avLst/>
          </a:prstGeom>
          <a:noFill/>
          <a:ln cap="flat" cmpd="sng" w="9525">
            <a:solidFill>
              <a:schemeClr val="dk2"/>
            </a:solidFill>
            <a:prstDash val="solid"/>
            <a:round/>
            <a:headEnd len="med" w="med" type="none"/>
            <a:tailEnd len="med" w="med" type="triangle"/>
          </a:ln>
        </p:spPr>
      </p:cxnSp>
      <p:cxnSp>
        <p:nvCxnSpPr>
          <p:cNvPr id="1478" name="Google Shape;1478;g113937a8bcb_0_42"/>
          <p:cNvCxnSpPr/>
          <p:nvPr/>
        </p:nvCxnSpPr>
        <p:spPr>
          <a:xfrm>
            <a:off x="10425" y="466325"/>
            <a:ext cx="7803900" cy="0"/>
          </a:xfrm>
          <a:prstGeom prst="straightConnector1">
            <a:avLst/>
          </a:prstGeom>
          <a:noFill/>
          <a:ln cap="flat" cmpd="sng" w="9525">
            <a:solidFill>
              <a:schemeClr val="dk2"/>
            </a:solidFill>
            <a:prstDash val="solid"/>
            <a:round/>
            <a:headEnd len="med" w="med" type="none"/>
            <a:tailEnd len="med" w="med" type="none"/>
          </a:ln>
        </p:spPr>
      </p:cxnSp>
      <p:cxnSp>
        <p:nvCxnSpPr>
          <p:cNvPr id="1479" name="Google Shape;1479;g113937a8bcb_0_42"/>
          <p:cNvCxnSpPr>
            <a:endCxn id="1464" idx="0"/>
          </p:cNvCxnSpPr>
          <p:nvPr/>
        </p:nvCxnSpPr>
        <p:spPr>
          <a:xfrm>
            <a:off x="7792721" y="456010"/>
            <a:ext cx="0" cy="1679100"/>
          </a:xfrm>
          <a:prstGeom prst="straightConnector1">
            <a:avLst/>
          </a:prstGeom>
          <a:noFill/>
          <a:ln cap="flat" cmpd="sng" w="9525">
            <a:solidFill>
              <a:schemeClr val="dk2"/>
            </a:solidFill>
            <a:prstDash val="solid"/>
            <a:round/>
            <a:headEnd len="med" w="med" type="none"/>
            <a:tailEnd len="med" w="med" type="triangle"/>
          </a:ln>
        </p:spPr>
      </p:cxnSp>
      <p:pic>
        <p:nvPicPr>
          <p:cNvPr id="1480" name="Google Shape;1480;g113937a8bcb_0_42"/>
          <p:cNvPicPr preferRelativeResize="0"/>
          <p:nvPr/>
        </p:nvPicPr>
        <p:blipFill>
          <a:blip r:embed="rId3">
            <a:alphaModFix/>
          </a:blip>
          <a:stretch>
            <a:fillRect/>
          </a:stretch>
        </p:blipFill>
        <p:spPr>
          <a:xfrm>
            <a:off x="830425" y="1632474"/>
            <a:ext cx="2065275" cy="2164408"/>
          </a:xfrm>
          <a:prstGeom prst="rect">
            <a:avLst/>
          </a:prstGeom>
          <a:noFill/>
          <a:ln>
            <a:noFill/>
          </a:ln>
        </p:spPr>
      </p:pic>
      <p:sp>
        <p:nvSpPr>
          <p:cNvPr id="1481" name="Google Shape;1481;g113937a8bcb_0_42"/>
          <p:cNvSpPr txBox="1"/>
          <p:nvPr/>
        </p:nvSpPr>
        <p:spPr>
          <a:xfrm>
            <a:off x="18426" y="2168575"/>
            <a:ext cx="729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Condensed"/>
                <a:ea typeface="Roboto Condensed"/>
                <a:cs typeface="Roboto Condensed"/>
                <a:sym typeface="Roboto Condensed"/>
              </a:rPr>
              <a:t>Data array</a:t>
            </a:r>
            <a:endParaRPr b="1" i="0" sz="1400" u="none" cap="none" strike="noStrike">
              <a:solidFill>
                <a:srgbClr val="000000"/>
              </a:solidFill>
              <a:latin typeface="Roboto Condensed"/>
              <a:ea typeface="Roboto Condensed"/>
              <a:cs typeface="Roboto Condensed"/>
              <a:sym typeface="Roboto Condensed"/>
            </a:endParaRPr>
          </a:p>
        </p:txBody>
      </p:sp>
      <p:cxnSp>
        <p:nvCxnSpPr>
          <p:cNvPr id="1482" name="Google Shape;1482;g113937a8bcb_0_42"/>
          <p:cNvCxnSpPr/>
          <p:nvPr/>
        </p:nvCxnSpPr>
        <p:spPr>
          <a:xfrm>
            <a:off x="73025" y="2803315"/>
            <a:ext cx="1137300" cy="0"/>
          </a:xfrm>
          <a:prstGeom prst="straightConnector1">
            <a:avLst/>
          </a:prstGeom>
          <a:noFill/>
          <a:ln cap="flat" cmpd="sng" w="9525">
            <a:solidFill>
              <a:schemeClr val="dk2"/>
            </a:solidFill>
            <a:prstDash val="solid"/>
            <a:round/>
            <a:headEnd len="med" w="med" type="none"/>
            <a:tailEnd len="med" w="med" type="triangle"/>
          </a:ln>
        </p:spPr>
      </p:cxnSp>
      <p:cxnSp>
        <p:nvCxnSpPr>
          <p:cNvPr id="1483" name="Google Shape;1483;g113937a8bcb_0_42"/>
          <p:cNvCxnSpPr/>
          <p:nvPr/>
        </p:nvCxnSpPr>
        <p:spPr>
          <a:xfrm>
            <a:off x="2561285" y="2783630"/>
            <a:ext cx="2203500" cy="0"/>
          </a:xfrm>
          <a:prstGeom prst="straightConnector1">
            <a:avLst/>
          </a:prstGeom>
          <a:noFill/>
          <a:ln cap="flat" cmpd="sng" w="9525">
            <a:solidFill>
              <a:schemeClr val="dk2"/>
            </a:solidFill>
            <a:prstDash val="solid"/>
            <a:round/>
            <a:headEnd len="med" w="med" type="none"/>
            <a:tailEnd len="med" w="med" type="none"/>
          </a:ln>
        </p:spPr>
      </p:cxnSp>
      <p:pic>
        <p:nvPicPr>
          <p:cNvPr id="1484" name="Google Shape;1484;g113937a8bcb_0_42"/>
          <p:cNvPicPr preferRelativeResize="0"/>
          <p:nvPr/>
        </p:nvPicPr>
        <p:blipFill>
          <a:blip r:embed="rId4">
            <a:alphaModFix/>
          </a:blip>
          <a:stretch>
            <a:fillRect/>
          </a:stretch>
        </p:blipFill>
        <p:spPr>
          <a:xfrm>
            <a:off x="2889300" y="2953296"/>
            <a:ext cx="2587325" cy="1430079"/>
          </a:xfrm>
          <a:prstGeom prst="rect">
            <a:avLst/>
          </a:prstGeom>
          <a:noFill/>
          <a:ln>
            <a:noFill/>
          </a:ln>
        </p:spPr>
      </p:pic>
      <p:pic>
        <p:nvPicPr>
          <p:cNvPr id="1485" name="Google Shape;1485;g113937a8bcb_0_42"/>
          <p:cNvPicPr preferRelativeResize="0"/>
          <p:nvPr/>
        </p:nvPicPr>
        <p:blipFill>
          <a:blip r:embed="rId5">
            <a:alphaModFix/>
          </a:blip>
          <a:stretch>
            <a:fillRect/>
          </a:stretch>
        </p:blipFill>
        <p:spPr>
          <a:xfrm>
            <a:off x="2885586" y="1297586"/>
            <a:ext cx="2587325" cy="1371200"/>
          </a:xfrm>
          <a:prstGeom prst="rect">
            <a:avLst/>
          </a:prstGeom>
          <a:noFill/>
          <a:ln>
            <a:noFill/>
          </a:ln>
        </p:spPr>
      </p:pic>
      <p:cxnSp>
        <p:nvCxnSpPr>
          <p:cNvPr id="1486" name="Google Shape;1486;g113937a8bcb_0_42"/>
          <p:cNvCxnSpPr/>
          <p:nvPr/>
        </p:nvCxnSpPr>
        <p:spPr>
          <a:xfrm flipH="1">
            <a:off x="3849772" y="3752583"/>
            <a:ext cx="2862300" cy="845100"/>
          </a:xfrm>
          <a:prstGeom prst="bentConnector3">
            <a:avLst>
              <a:gd fmla="val -603" name="adj1"/>
            </a:avLst>
          </a:prstGeom>
          <a:noFill/>
          <a:ln cap="flat" cmpd="sng" w="9525">
            <a:solidFill>
              <a:schemeClr val="dk2"/>
            </a:solidFill>
            <a:prstDash val="solid"/>
            <a:round/>
            <a:headEnd len="med" w="med" type="none"/>
            <a:tailEnd len="med" w="med" type="none"/>
          </a:ln>
        </p:spPr>
      </p:cxnSp>
      <p:cxnSp>
        <p:nvCxnSpPr>
          <p:cNvPr id="1487" name="Google Shape;1487;g113937a8bcb_0_42"/>
          <p:cNvCxnSpPr/>
          <p:nvPr/>
        </p:nvCxnSpPr>
        <p:spPr>
          <a:xfrm rot="10800000">
            <a:off x="3849800" y="4253650"/>
            <a:ext cx="0" cy="354600"/>
          </a:xfrm>
          <a:prstGeom prst="straightConnector1">
            <a:avLst/>
          </a:prstGeom>
          <a:noFill/>
          <a:ln cap="flat" cmpd="sng" w="9525">
            <a:solidFill>
              <a:schemeClr val="dk2"/>
            </a:solidFill>
            <a:prstDash val="solid"/>
            <a:round/>
            <a:headEnd len="med" w="med" type="none"/>
            <a:tailEnd len="med" w="med" type="triangle"/>
          </a:ln>
        </p:spPr>
      </p:cxnSp>
      <p:cxnSp>
        <p:nvCxnSpPr>
          <p:cNvPr id="1488" name="Google Shape;1488;g113937a8bcb_0_42"/>
          <p:cNvCxnSpPr/>
          <p:nvPr/>
        </p:nvCxnSpPr>
        <p:spPr>
          <a:xfrm>
            <a:off x="4027150" y="1029700"/>
            <a:ext cx="0" cy="542400"/>
          </a:xfrm>
          <a:prstGeom prst="straightConnector1">
            <a:avLst/>
          </a:prstGeom>
          <a:noFill/>
          <a:ln cap="flat" cmpd="sng" w="9525">
            <a:solidFill>
              <a:schemeClr val="dk2"/>
            </a:solidFill>
            <a:prstDash val="solid"/>
            <a:round/>
            <a:headEnd len="med" w="med" type="none"/>
            <a:tailEnd len="med" w="med" type="triangle"/>
          </a:ln>
        </p:spPr>
      </p:cxnSp>
      <p:sp>
        <p:nvSpPr>
          <p:cNvPr id="1489" name="Google Shape;1489;g113937a8bcb_0_42"/>
          <p:cNvSpPr/>
          <p:nvPr/>
        </p:nvSpPr>
        <p:spPr>
          <a:xfrm rot="-5400000">
            <a:off x="5172975" y="3905375"/>
            <a:ext cx="550800" cy="1643700"/>
          </a:xfrm>
          <a:prstGeom prst="roundRect">
            <a:avLst>
              <a:gd fmla="val 16667" name="adj"/>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g113937a8bcb_0_42"/>
          <p:cNvSpPr txBox="1"/>
          <p:nvPr/>
        </p:nvSpPr>
        <p:spPr>
          <a:xfrm>
            <a:off x="4550329" y="4451825"/>
            <a:ext cx="16437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n">
                <a:latin typeface="Roboto Condensed"/>
                <a:ea typeface="Roboto Condensed"/>
                <a:cs typeface="Roboto Condensed"/>
                <a:sym typeface="Roboto Condensed"/>
              </a:rPr>
              <a:t>If label == orignal class</a:t>
            </a:r>
            <a:endParaRPr b="1" i="0" sz="1400" u="none" cap="none" strike="noStrike">
              <a:solidFill>
                <a:srgbClr val="000000"/>
              </a:solidFill>
              <a:latin typeface="Roboto Condensed"/>
              <a:ea typeface="Roboto Condensed"/>
              <a:cs typeface="Roboto Condensed"/>
              <a:sym typeface="Roboto Condensed"/>
            </a:endParaRPr>
          </a:p>
        </p:txBody>
      </p:sp>
      <p:cxnSp>
        <p:nvCxnSpPr>
          <p:cNvPr id="1491" name="Google Shape;1491;g113937a8bcb_0_42"/>
          <p:cNvCxnSpPr/>
          <p:nvPr/>
        </p:nvCxnSpPr>
        <p:spPr>
          <a:xfrm>
            <a:off x="4767917" y="2796050"/>
            <a:ext cx="0" cy="354600"/>
          </a:xfrm>
          <a:prstGeom prst="straightConnector1">
            <a:avLst/>
          </a:prstGeom>
          <a:noFill/>
          <a:ln cap="flat" cmpd="sng" w="9525">
            <a:solidFill>
              <a:schemeClr val="dk2"/>
            </a:solidFill>
            <a:prstDash val="solid"/>
            <a:round/>
            <a:headEnd len="med" w="med" type="none"/>
            <a:tailEnd len="med" w="med" type="triangle"/>
          </a:ln>
        </p:spPr>
      </p:cxnSp>
      <p:cxnSp>
        <p:nvCxnSpPr>
          <p:cNvPr id="1492" name="Google Shape;1492;g113937a8bcb_0_42"/>
          <p:cNvCxnSpPr/>
          <p:nvPr/>
        </p:nvCxnSpPr>
        <p:spPr>
          <a:xfrm rot="10800000">
            <a:off x="4767917" y="2514253"/>
            <a:ext cx="0" cy="309000"/>
          </a:xfrm>
          <a:prstGeom prst="straightConnector1">
            <a:avLst/>
          </a:prstGeom>
          <a:noFill/>
          <a:ln cap="flat" cmpd="sng" w="9525">
            <a:solidFill>
              <a:schemeClr val="dk2"/>
            </a:solidFill>
            <a:prstDash val="solid"/>
            <a:round/>
            <a:headEnd len="med" w="med" type="none"/>
            <a:tailEnd len="med" w="med" type="triangle"/>
          </a:ln>
        </p:spPr>
      </p:cxnSp>
      <p:cxnSp>
        <p:nvCxnSpPr>
          <p:cNvPr id="1493" name="Google Shape;1493;g113937a8bcb_0_42"/>
          <p:cNvCxnSpPr>
            <a:stCxn id="1485" idx="3"/>
            <a:endCxn id="1463" idx="0"/>
          </p:cNvCxnSpPr>
          <p:nvPr/>
        </p:nvCxnSpPr>
        <p:spPr>
          <a:xfrm flipH="1" rot="10800000">
            <a:off x="5472910" y="1960986"/>
            <a:ext cx="263400" cy="22200"/>
          </a:xfrm>
          <a:prstGeom prst="straightConnector1">
            <a:avLst/>
          </a:prstGeom>
          <a:noFill/>
          <a:ln cap="flat" cmpd="sng" w="9525">
            <a:solidFill>
              <a:schemeClr val="dk2"/>
            </a:solidFill>
            <a:prstDash val="solid"/>
            <a:round/>
            <a:headEnd len="med" w="med" type="none"/>
            <a:tailEnd len="med" w="med" type="triangle"/>
          </a:ln>
        </p:spPr>
      </p:cxnSp>
      <p:cxnSp>
        <p:nvCxnSpPr>
          <p:cNvPr id="1494" name="Google Shape;1494;g113937a8bcb_0_42"/>
          <p:cNvCxnSpPr>
            <a:stCxn id="1484" idx="3"/>
            <a:endCxn id="1468" idx="0"/>
          </p:cNvCxnSpPr>
          <p:nvPr/>
        </p:nvCxnSpPr>
        <p:spPr>
          <a:xfrm>
            <a:off x="5476625" y="3668335"/>
            <a:ext cx="252600" cy="17400"/>
          </a:xfrm>
          <a:prstGeom prst="straightConnector1">
            <a:avLst/>
          </a:prstGeom>
          <a:noFill/>
          <a:ln cap="flat" cmpd="sng" w="9525">
            <a:solidFill>
              <a:schemeClr val="dk2"/>
            </a:solidFill>
            <a:prstDash val="solid"/>
            <a:round/>
            <a:headEnd len="med" w="med" type="none"/>
            <a:tailEnd len="med" w="med" type="triangle"/>
          </a:ln>
        </p:spPr>
      </p:cxnSp>
      <p:sp>
        <p:nvSpPr>
          <p:cNvPr id="1495" name="Google Shape;1495;g113937a8bcb_0_42"/>
          <p:cNvSpPr/>
          <p:nvPr/>
        </p:nvSpPr>
        <p:spPr>
          <a:xfrm>
            <a:off x="2869100" y="605125"/>
            <a:ext cx="6009300" cy="4538400"/>
          </a:xfrm>
          <a:prstGeom prst="roundRect">
            <a:avLst>
              <a:gd fmla="val 16667" name="adj"/>
            </a:avLst>
          </a:prstGeom>
          <a:noFill/>
          <a:ln cap="flat" cmpd="sng" w="38100">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g113937a8bcb_0_42"/>
          <p:cNvSpPr/>
          <p:nvPr/>
        </p:nvSpPr>
        <p:spPr>
          <a:xfrm>
            <a:off x="7152125" y="4674025"/>
            <a:ext cx="916800" cy="469500"/>
          </a:xfrm>
          <a:prstGeom prst="roundRect">
            <a:avLst>
              <a:gd fmla="val 16667" name="adj"/>
            </a:avLst>
          </a:prstGeom>
          <a:noFill/>
          <a:ln cap="flat" cmpd="sng" w="38100">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g113937a8bcb_0_42"/>
          <p:cNvSpPr txBox="1"/>
          <p:nvPr/>
        </p:nvSpPr>
        <p:spPr>
          <a:xfrm>
            <a:off x="7176161" y="4693225"/>
            <a:ext cx="1137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sz="1600">
                <a:solidFill>
                  <a:srgbClr val="FF9800"/>
                </a:solidFill>
                <a:latin typeface="Roboto Condensed"/>
                <a:ea typeface="Roboto Condensed"/>
                <a:cs typeface="Roboto Condensed"/>
                <a:sym typeface="Roboto Condensed"/>
              </a:rPr>
              <a:t>OL layer</a:t>
            </a:r>
            <a:endParaRPr b="1" i="0" sz="1600" u="none" cap="none" strike="noStrike">
              <a:solidFill>
                <a:srgbClr val="FF9800"/>
              </a:solidFill>
              <a:latin typeface="Roboto Condensed"/>
              <a:ea typeface="Roboto Condensed"/>
              <a:cs typeface="Roboto Condensed"/>
              <a:sym typeface="Roboto Condensed"/>
            </a:endParaRPr>
          </a:p>
        </p:txBody>
      </p:sp>
      <p:cxnSp>
        <p:nvCxnSpPr>
          <p:cNvPr id="1498" name="Google Shape;1498;g113937a8bcb_0_42"/>
          <p:cNvCxnSpPr/>
          <p:nvPr/>
        </p:nvCxnSpPr>
        <p:spPr>
          <a:xfrm rot="10800000">
            <a:off x="4360825" y="2389200"/>
            <a:ext cx="125400" cy="229500"/>
          </a:xfrm>
          <a:prstGeom prst="straightConnector1">
            <a:avLst/>
          </a:prstGeom>
          <a:noFill/>
          <a:ln cap="flat" cmpd="sng" w="9525">
            <a:solidFill>
              <a:schemeClr val="dk2"/>
            </a:solidFill>
            <a:prstDash val="solid"/>
            <a:round/>
            <a:headEnd len="med" w="med" type="none"/>
            <a:tailEnd len="med" w="med" type="triangle"/>
          </a:ln>
        </p:spPr>
      </p:cxnSp>
      <p:cxnSp>
        <p:nvCxnSpPr>
          <p:cNvPr id="1499" name="Google Shape;1499;g113937a8bcb_0_42"/>
          <p:cNvCxnSpPr/>
          <p:nvPr/>
        </p:nvCxnSpPr>
        <p:spPr>
          <a:xfrm flipH="1" rot="10800000">
            <a:off x="4350575" y="3056950"/>
            <a:ext cx="187800" cy="365100"/>
          </a:xfrm>
          <a:prstGeom prst="straightConnector1">
            <a:avLst/>
          </a:prstGeom>
          <a:noFill/>
          <a:ln cap="flat" cmpd="sng" w="9525">
            <a:solidFill>
              <a:schemeClr val="dk2"/>
            </a:solidFill>
            <a:prstDash val="solid"/>
            <a:round/>
            <a:headEnd len="med" w="med" type="none"/>
            <a:tailEnd len="med" w="med" type="triangle"/>
          </a:ln>
        </p:spPr>
      </p:cxnSp>
      <p:sp>
        <p:nvSpPr>
          <p:cNvPr id="1500" name="Google Shape;1500;g113937a8bcb_0_42"/>
          <p:cNvSpPr/>
          <p:nvPr/>
        </p:nvSpPr>
        <p:spPr>
          <a:xfrm rot="-5400000">
            <a:off x="4926770" y="2103175"/>
            <a:ext cx="365100" cy="1467000"/>
          </a:xfrm>
          <a:prstGeom prst="roundRect">
            <a:avLst>
              <a:gd fmla="val 16667" name="adj"/>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g113937a8bcb_0_42"/>
          <p:cNvSpPr txBox="1"/>
          <p:nvPr/>
        </p:nvSpPr>
        <p:spPr>
          <a:xfrm>
            <a:off x="4352310" y="2636575"/>
            <a:ext cx="1467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a:latin typeface="Roboto Condensed"/>
                <a:ea typeface="Roboto Condensed"/>
                <a:cs typeface="Roboto Condensed"/>
                <a:sym typeface="Roboto Condensed"/>
              </a:rPr>
              <a:t>Weighted average</a:t>
            </a:r>
            <a:endParaRPr b="1" i="0" sz="1400" u="none" cap="none" strike="noStrike">
              <a:solidFill>
                <a:srgbClr val="000000"/>
              </a:solidFill>
              <a:latin typeface="Roboto Condensed"/>
              <a:ea typeface="Roboto Condensed"/>
              <a:cs typeface="Roboto Condensed"/>
              <a:sym typeface="Roboto Condensed"/>
            </a:endParaRPr>
          </a:p>
        </p:txBody>
      </p:sp>
      <p:sp>
        <p:nvSpPr>
          <p:cNvPr id="1502" name="Google Shape;1502;g113937a8bcb_0_42"/>
          <p:cNvSpPr/>
          <p:nvPr/>
        </p:nvSpPr>
        <p:spPr>
          <a:xfrm rot="-5400000">
            <a:off x="3489033" y="2548773"/>
            <a:ext cx="365100" cy="696900"/>
          </a:xfrm>
          <a:prstGeom prst="roundRect">
            <a:avLst>
              <a:gd fmla="val 16667" name="adj"/>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3" name="Google Shape;1503;g113937a8bcb_0_42"/>
          <p:cNvCxnSpPr>
            <a:endCxn id="1504" idx="0"/>
          </p:cNvCxnSpPr>
          <p:nvPr/>
        </p:nvCxnSpPr>
        <p:spPr>
          <a:xfrm flipH="1">
            <a:off x="3689165" y="2357748"/>
            <a:ext cx="14700" cy="334500"/>
          </a:xfrm>
          <a:prstGeom prst="straightConnector1">
            <a:avLst/>
          </a:prstGeom>
          <a:noFill/>
          <a:ln cap="flat" cmpd="sng" w="9525">
            <a:solidFill>
              <a:schemeClr val="dk2"/>
            </a:solidFill>
            <a:prstDash val="solid"/>
            <a:round/>
            <a:headEnd len="med" w="med" type="none"/>
            <a:tailEnd len="med" w="med" type="triangle"/>
          </a:ln>
        </p:spPr>
      </p:cxnSp>
      <p:cxnSp>
        <p:nvCxnSpPr>
          <p:cNvPr id="1505" name="Google Shape;1505;g113937a8bcb_0_42"/>
          <p:cNvCxnSpPr>
            <a:stCxn id="1504" idx="2"/>
          </p:cNvCxnSpPr>
          <p:nvPr/>
        </p:nvCxnSpPr>
        <p:spPr>
          <a:xfrm>
            <a:off x="3689165" y="3092448"/>
            <a:ext cx="14700" cy="308700"/>
          </a:xfrm>
          <a:prstGeom prst="straightConnector1">
            <a:avLst/>
          </a:prstGeom>
          <a:noFill/>
          <a:ln cap="flat" cmpd="sng" w="9525">
            <a:solidFill>
              <a:schemeClr val="dk2"/>
            </a:solidFill>
            <a:prstDash val="solid"/>
            <a:round/>
            <a:headEnd len="med" w="med" type="none"/>
            <a:tailEnd len="med" w="med" type="triangle"/>
          </a:ln>
        </p:spPr>
      </p:cxnSp>
      <p:sp>
        <p:nvSpPr>
          <p:cNvPr id="1504" name="Google Shape;1504;g113937a8bcb_0_42"/>
          <p:cNvSpPr txBox="1"/>
          <p:nvPr/>
        </p:nvSpPr>
        <p:spPr>
          <a:xfrm>
            <a:off x="3385565" y="2692248"/>
            <a:ext cx="60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a:latin typeface="Roboto Condensed"/>
                <a:ea typeface="Roboto Condensed"/>
                <a:cs typeface="Roboto Condensed"/>
                <a:sym typeface="Roboto Condensed"/>
              </a:rPr>
              <a:t>Copy</a:t>
            </a:r>
            <a:endParaRPr b="1" i="0" sz="1400" u="none" cap="none" strike="noStrike">
              <a:solidFill>
                <a:srgbClr val="000000"/>
              </a:solidFill>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6"/>
                                        </p:tgtEl>
                                        <p:attrNameLst>
                                          <p:attrName>style.visibility</p:attrName>
                                        </p:attrNameLst>
                                      </p:cBhvr>
                                      <p:to>
                                        <p:strVal val="visible"/>
                                      </p:to>
                                    </p:set>
                                    <p:animEffect filter="fade" transition="in">
                                      <p:cBhvr>
                                        <p:cTn dur="1000"/>
                                        <p:tgtEl>
                                          <p:spTgt spid="1466"/>
                                        </p:tgtEl>
                                      </p:cBhvr>
                                    </p:animEffect>
                                  </p:childTnLst>
                                </p:cTn>
                              </p:par>
                              <p:par>
                                <p:cTn fill="hold" nodeType="withEffect" presetClass="entr" presetID="10" presetSubtype="0">
                                  <p:stCondLst>
                                    <p:cond delay="0"/>
                                  </p:stCondLst>
                                  <p:childTnLst>
                                    <p:set>
                                      <p:cBhvr>
                                        <p:cTn dur="1" fill="hold">
                                          <p:stCondLst>
                                            <p:cond delay="0"/>
                                          </p:stCondLst>
                                        </p:cTn>
                                        <p:tgtEl>
                                          <p:spTgt spid="1481"/>
                                        </p:tgtEl>
                                        <p:attrNameLst>
                                          <p:attrName>style.visibility</p:attrName>
                                        </p:attrNameLst>
                                      </p:cBhvr>
                                      <p:to>
                                        <p:strVal val="visible"/>
                                      </p:to>
                                    </p:set>
                                    <p:animEffect filter="fade" transition="in">
                                      <p:cBhvr>
                                        <p:cTn dur="1000"/>
                                        <p:tgtEl>
                                          <p:spTgt spid="1481"/>
                                        </p:tgtEl>
                                      </p:cBhvr>
                                    </p:animEffect>
                                  </p:childTnLst>
                                </p:cTn>
                              </p:par>
                              <p:par>
                                <p:cTn fill="hold" nodeType="withEffect" presetClass="entr" presetID="10" presetSubtype="0">
                                  <p:stCondLst>
                                    <p:cond delay="0"/>
                                  </p:stCondLst>
                                  <p:childTnLst>
                                    <p:set>
                                      <p:cBhvr>
                                        <p:cTn dur="1" fill="hold">
                                          <p:stCondLst>
                                            <p:cond delay="0"/>
                                          </p:stCondLst>
                                        </p:cTn>
                                        <p:tgtEl>
                                          <p:spTgt spid="1482"/>
                                        </p:tgtEl>
                                        <p:attrNameLst>
                                          <p:attrName>style.visibility</p:attrName>
                                        </p:attrNameLst>
                                      </p:cBhvr>
                                      <p:to>
                                        <p:strVal val="visible"/>
                                      </p:to>
                                    </p:set>
                                    <p:animEffect filter="fade" transition="in">
                                      <p:cBhvr>
                                        <p:cTn dur="1000"/>
                                        <p:tgtEl>
                                          <p:spTgt spid="1482"/>
                                        </p:tgtEl>
                                      </p:cBhvr>
                                    </p:animEffect>
                                  </p:childTnLst>
                                </p:cTn>
                              </p:par>
                              <p:par>
                                <p:cTn fill="hold" nodeType="withEffect" presetClass="entr" presetID="10" presetSubtype="0">
                                  <p:stCondLst>
                                    <p:cond delay="0"/>
                                  </p:stCondLst>
                                  <p:childTnLst>
                                    <p:set>
                                      <p:cBhvr>
                                        <p:cTn dur="1" fill="hold">
                                          <p:stCondLst>
                                            <p:cond delay="0"/>
                                          </p:stCondLst>
                                        </p:cTn>
                                        <p:tgtEl>
                                          <p:spTgt spid="1478"/>
                                        </p:tgtEl>
                                        <p:attrNameLst>
                                          <p:attrName>style.visibility</p:attrName>
                                        </p:attrNameLst>
                                      </p:cBhvr>
                                      <p:to>
                                        <p:strVal val="visible"/>
                                      </p:to>
                                    </p:set>
                                    <p:animEffect filter="fade" transition="in">
                                      <p:cBhvr>
                                        <p:cTn dur="1000"/>
                                        <p:tgtEl>
                                          <p:spTgt spid="14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0"/>
                                        </p:tgtEl>
                                        <p:attrNameLst>
                                          <p:attrName>style.visibility</p:attrName>
                                        </p:attrNameLst>
                                      </p:cBhvr>
                                      <p:to>
                                        <p:strVal val="visible"/>
                                      </p:to>
                                    </p:set>
                                    <p:animEffect filter="fade" transition="in">
                                      <p:cBhvr>
                                        <p:cTn dur="1000"/>
                                        <p:tgtEl>
                                          <p:spTgt spid="1480"/>
                                        </p:tgtEl>
                                      </p:cBhvr>
                                    </p:animEffect>
                                  </p:childTnLst>
                                </p:cTn>
                              </p:par>
                              <p:par>
                                <p:cTn fill="hold" nodeType="withEffect" presetClass="entr" presetID="10" presetSubtype="0">
                                  <p:stCondLst>
                                    <p:cond delay="0"/>
                                  </p:stCondLst>
                                  <p:childTnLst>
                                    <p:set>
                                      <p:cBhvr>
                                        <p:cTn dur="1" fill="hold">
                                          <p:stCondLst>
                                            <p:cond delay="0"/>
                                          </p:stCondLst>
                                        </p:cTn>
                                        <p:tgtEl>
                                          <p:spTgt spid="1483"/>
                                        </p:tgtEl>
                                        <p:attrNameLst>
                                          <p:attrName>style.visibility</p:attrName>
                                        </p:attrNameLst>
                                      </p:cBhvr>
                                      <p:to>
                                        <p:strVal val="visible"/>
                                      </p:to>
                                    </p:set>
                                    <p:animEffect filter="fade" transition="in">
                                      <p:cBhvr>
                                        <p:cTn dur="1000"/>
                                        <p:tgtEl>
                                          <p:spTgt spid="1483"/>
                                        </p:tgtEl>
                                      </p:cBhvr>
                                    </p:animEffect>
                                  </p:childTnLst>
                                </p:cTn>
                              </p:par>
                              <p:par>
                                <p:cTn fill="hold" nodeType="withEffect" presetClass="entr" presetID="10" presetSubtype="0">
                                  <p:stCondLst>
                                    <p:cond delay="0"/>
                                  </p:stCondLst>
                                  <p:childTnLst>
                                    <p:set>
                                      <p:cBhvr>
                                        <p:cTn dur="1" fill="hold">
                                          <p:stCondLst>
                                            <p:cond delay="0"/>
                                          </p:stCondLst>
                                        </p:cTn>
                                        <p:tgtEl>
                                          <p:spTgt spid="1492"/>
                                        </p:tgtEl>
                                        <p:attrNameLst>
                                          <p:attrName>style.visibility</p:attrName>
                                        </p:attrNameLst>
                                      </p:cBhvr>
                                      <p:to>
                                        <p:strVal val="visible"/>
                                      </p:to>
                                    </p:set>
                                    <p:animEffect filter="fade" transition="in">
                                      <p:cBhvr>
                                        <p:cTn dur="1000"/>
                                        <p:tgtEl>
                                          <p:spTgt spid="1492"/>
                                        </p:tgtEl>
                                      </p:cBhvr>
                                    </p:animEffect>
                                  </p:childTnLst>
                                </p:cTn>
                              </p:par>
                              <p:par>
                                <p:cTn fill="hold" nodeType="withEffect" presetClass="entr" presetID="10" presetSubtype="0">
                                  <p:stCondLst>
                                    <p:cond delay="0"/>
                                  </p:stCondLst>
                                  <p:childTnLst>
                                    <p:set>
                                      <p:cBhvr>
                                        <p:cTn dur="1" fill="hold">
                                          <p:stCondLst>
                                            <p:cond delay="0"/>
                                          </p:stCondLst>
                                        </p:cTn>
                                        <p:tgtEl>
                                          <p:spTgt spid="1491"/>
                                        </p:tgtEl>
                                        <p:attrNameLst>
                                          <p:attrName>style.visibility</p:attrName>
                                        </p:attrNameLst>
                                      </p:cBhvr>
                                      <p:to>
                                        <p:strVal val="visible"/>
                                      </p:to>
                                    </p:set>
                                    <p:animEffect filter="fade" transition="in">
                                      <p:cBhvr>
                                        <p:cTn dur="1000"/>
                                        <p:tgtEl>
                                          <p:spTgt spid="1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5"/>
                                        </p:tgtEl>
                                        <p:attrNameLst>
                                          <p:attrName>style.visibility</p:attrName>
                                        </p:attrNameLst>
                                      </p:cBhvr>
                                      <p:to>
                                        <p:strVal val="visible"/>
                                      </p:to>
                                    </p:set>
                                    <p:animEffect filter="fade" transition="in">
                                      <p:cBhvr>
                                        <p:cTn dur="1000"/>
                                        <p:tgtEl>
                                          <p:spTgt spid="1485"/>
                                        </p:tgtEl>
                                      </p:cBhvr>
                                    </p:animEffect>
                                  </p:childTnLst>
                                </p:cTn>
                              </p:par>
                              <p:par>
                                <p:cTn fill="hold" nodeType="withEffect" presetClass="entr" presetID="10" presetSubtype="0">
                                  <p:stCondLst>
                                    <p:cond delay="0"/>
                                  </p:stCondLst>
                                  <p:childTnLst>
                                    <p:set>
                                      <p:cBhvr>
                                        <p:cTn dur="1" fill="hold">
                                          <p:stCondLst>
                                            <p:cond delay="0"/>
                                          </p:stCondLst>
                                        </p:cTn>
                                        <p:tgtEl>
                                          <p:spTgt spid="1484"/>
                                        </p:tgtEl>
                                        <p:attrNameLst>
                                          <p:attrName>style.visibility</p:attrName>
                                        </p:attrNameLst>
                                      </p:cBhvr>
                                      <p:to>
                                        <p:strVal val="visible"/>
                                      </p:to>
                                    </p:set>
                                    <p:animEffect filter="fade" transition="in">
                                      <p:cBhvr>
                                        <p:cTn dur="1000"/>
                                        <p:tgtEl>
                                          <p:spTgt spid="1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2"/>
                                        </p:tgtEl>
                                        <p:attrNameLst>
                                          <p:attrName>style.visibility</p:attrName>
                                        </p:attrNameLst>
                                      </p:cBhvr>
                                      <p:to>
                                        <p:strVal val="visible"/>
                                      </p:to>
                                    </p:set>
                                    <p:animEffect filter="fade" transition="in">
                                      <p:cBhvr>
                                        <p:cTn dur="1000"/>
                                        <p:tgtEl>
                                          <p:spTgt spid="1462"/>
                                        </p:tgtEl>
                                      </p:cBhvr>
                                    </p:animEffect>
                                  </p:childTnLst>
                                </p:cTn>
                              </p:par>
                              <p:par>
                                <p:cTn fill="hold" nodeType="withEffect" presetClass="entr" presetID="10" presetSubtype="0">
                                  <p:stCondLst>
                                    <p:cond delay="0"/>
                                  </p:stCondLst>
                                  <p:childTnLst>
                                    <p:set>
                                      <p:cBhvr>
                                        <p:cTn dur="1" fill="hold">
                                          <p:stCondLst>
                                            <p:cond delay="0"/>
                                          </p:stCondLst>
                                        </p:cTn>
                                        <p:tgtEl>
                                          <p:spTgt spid="1463"/>
                                        </p:tgtEl>
                                        <p:attrNameLst>
                                          <p:attrName>style.visibility</p:attrName>
                                        </p:attrNameLst>
                                      </p:cBhvr>
                                      <p:to>
                                        <p:strVal val="visible"/>
                                      </p:to>
                                    </p:set>
                                    <p:animEffect filter="fade" transition="in">
                                      <p:cBhvr>
                                        <p:cTn dur="1000"/>
                                        <p:tgtEl>
                                          <p:spTgt spid="1463"/>
                                        </p:tgtEl>
                                      </p:cBhvr>
                                    </p:animEffect>
                                  </p:childTnLst>
                                </p:cTn>
                              </p:par>
                              <p:par>
                                <p:cTn fill="hold" nodeType="withEffect" presetClass="entr" presetID="10" presetSubtype="0">
                                  <p:stCondLst>
                                    <p:cond delay="0"/>
                                  </p:stCondLst>
                                  <p:childTnLst>
                                    <p:set>
                                      <p:cBhvr>
                                        <p:cTn dur="1" fill="hold">
                                          <p:stCondLst>
                                            <p:cond delay="0"/>
                                          </p:stCondLst>
                                        </p:cTn>
                                        <p:tgtEl>
                                          <p:spTgt spid="1468"/>
                                        </p:tgtEl>
                                        <p:attrNameLst>
                                          <p:attrName>style.visibility</p:attrName>
                                        </p:attrNameLst>
                                      </p:cBhvr>
                                      <p:to>
                                        <p:strVal val="visible"/>
                                      </p:to>
                                    </p:set>
                                    <p:animEffect filter="fade" transition="in">
                                      <p:cBhvr>
                                        <p:cTn dur="1000"/>
                                        <p:tgtEl>
                                          <p:spTgt spid="1468"/>
                                        </p:tgtEl>
                                      </p:cBhvr>
                                    </p:animEffect>
                                  </p:childTnLst>
                                </p:cTn>
                              </p:par>
                              <p:par>
                                <p:cTn fill="hold" nodeType="withEffect" presetClass="entr" presetID="10" presetSubtype="0">
                                  <p:stCondLst>
                                    <p:cond delay="0"/>
                                  </p:stCondLst>
                                  <p:childTnLst>
                                    <p:set>
                                      <p:cBhvr>
                                        <p:cTn dur="1" fill="hold">
                                          <p:stCondLst>
                                            <p:cond delay="0"/>
                                          </p:stCondLst>
                                        </p:cTn>
                                        <p:tgtEl>
                                          <p:spTgt spid="1493"/>
                                        </p:tgtEl>
                                        <p:attrNameLst>
                                          <p:attrName>style.visibility</p:attrName>
                                        </p:attrNameLst>
                                      </p:cBhvr>
                                      <p:to>
                                        <p:strVal val="visible"/>
                                      </p:to>
                                    </p:set>
                                    <p:animEffect filter="fade" transition="in">
                                      <p:cBhvr>
                                        <p:cTn dur="1000"/>
                                        <p:tgtEl>
                                          <p:spTgt spid="1493"/>
                                        </p:tgtEl>
                                      </p:cBhvr>
                                    </p:animEffect>
                                  </p:childTnLst>
                                </p:cTn>
                              </p:par>
                              <p:par>
                                <p:cTn fill="hold" nodeType="withEffect" presetClass="entr" presetID="10" presetSubtype="0">
                                  <p:stCondLst>
                                    <p:cond delay="0"/>
                                  </p:stCondLst>
                                  <p:childTnLst>
                                    <p:set>
                                      <p:cBhvr>
                                        <p:cTn dur="1" fill="hold">
                                          <p:stCondLst>
                                            <p:cond delay="0"/>
                                          </p:stCondLst>
                                        </p:cTn>
                                        <p:tgtEl>
                                          <p:spTgt spid="1494"/>
                                        </p:tgtEl>
                                        <p:attrNameLst>
                                          <p:attrName>style.visibility</p:attrName>
                                        </p:attrNameLst>
                                      </p:cBhvr>
                                      <p:to>
                                        <p:strVal val="visible"/>
                                      </p:to>
                                    </p:set>
                                    <p:animEffect filter="fade" transition="in">
                                      <p:cBhvr>
                                        <p:cTn dur="1000"/>
                                        <p:tgtEl>
                                          <p:spTgt spid="1494"/>
                                        </p:tgtEl>
                                      </p:cBhvr>
                                    </p:animEffect>
                                  </p:childTnLst>
                                </p:cTn>
                              </p:par>
                              <p:par>
                                <p:cTn fill="hold" nodeType="withEffect" presetClass="entr" presetID="10" presetSubtype="0">
                                  <p:stCondLst>
                                    <p:cond delay="0"/>
                                  </p:stCondLst>
                                  <p:childTnLst>
                                    <p:set>
                                      <p:cBhvr>
                                        <p:cTn dur="1" fill="hold">
                                          <p:stCondLst>
                                            <p:cond delay="0"/>
                                          </p:stCondLst>
                                        </p:cTn>
                                        <p:tgtEl>
                                          <p:spTgt spid="1467"/>
                                        </p:tgtEl>
                                        <p:attrNameLst>
                                          <p:attrName>style.visibility</p:attrName>
                                        </p:attrNameLst>
                                      </p:cBhvr>
                                      <p:to>
                                        <p:strVal val="visible"/>
                                      </p:to>
                                    </p:set>
                                    <p:animEffect filter="fade" transition="in">
                                      <p:cBhvr>
                                        <p:cTn dur="1000"/>
                                        <p:tgtEl>
                                          <p:spTgt spid="1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5"/>
                                        </p:tgtEl>
                                        <p:attrNameLst>
                                          <p:attrName>style.visibility</p:attrName>
                                        </p:attrNameLst>
                                      </p:cBhvr>
                                      <p:to>
                                        <p:strVal val="visible"/>
                                      </p:to>
                                    </p:set>
                                    <p:animEffect filter="fade" transition="in">
                                      <p:cBhvr>
                                        <p:cTn dur="1000"/>
                                        <p:tgtEl>
                                          <p:spTgt spid="1465"/>
                                        </p:tgtEl>
                                      </p:cBhvr>
                                    </p:animEffect>
                                  </p:childTnLst>
                                </p:cTn>
                              </p:par>
                              <p:par>
                                <p:cTn fill="hold" nodeType="withEffect" presetClass="entr" presetID="10" presetSubtype="0">
                                  <p:stCondLst>
                                    <p:cond delay="0"/>
                                  </p:stCondLst>
                                  <p:childTnLst>
                                    <p:set>
                                      <p:cBhvr>
                                        <p:cTn dur="1" fill="hold">
                                          <p:stCondLst>
                                            <p:cond delay="0"/>
                                          </p:stCondLst>
                                        </p:cTn>
                                        <p:tgtEl>
                                          <p:spTgt spid="1479"/>
                                        </p:tgtEl>
                                        <p:attrNameLst>
                                          <p:attrName>style.visibility</p:attrName>
                                        </p:attrNameLst>
                                      </p:cBhvr>
                                      <p:to>
                                        <p:strVal val="visible"/>
                                      </p:to>
                                    </p:set>
                                    <p:animEffect filter="fade" transition="in">
                                      <p:cBhvr>
                                        <p:cTn dur="1000"/>
                                        <p:tgtEl>
                                          <p:spTgt spid="1479"/>
                                        </p:tgtEl>
                                      </p:cBhvr>
                                    </p:animEffect>
                                  </p:childTnLst>
                                </p:cTn>
                              </p:par>
                              <p:par>
                                <p:cTn fill="hold" nodeType="withEffect" presetClass="entr" presetID="10" presetSubtype="0">
                                  <p:stCondLst>
                                    <p:cond delay="0"/>
                                  </p:stCondLst>
                                  <p:childTnLst>
                                    <p:set>
                                      <p:cBhvr>
                                        <p:cTn dur="1" fill="hold">
                                          <p:stCondLst>
                                            <p:cond delay="0"/>
                                          </p:stCondLst>
                                        </p:cTn>
                                        <p:tgtEl>
                                          <p:spTgt spid="1464"/>
                                        </p:tgtEl>
                                        <p:attrNameLst>
                                          <p:attrName>style.visibility</p:attrName>
                                        </p:attrNameLst>
                                      </p:cBhvr>
                                      <p:to>
                                        <p:strVal val="visible"/>
                                      </p:to>
                                    </p:set>
                                    <p:animEffect filter="fade" transition="in">
                                      <p:cBhvr>
                                        <p:cTn dur="1000"/>
                                        <p:tgtEl>
                                          <p:spTgt spid="1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0"/>
                                        </p:tgtEl>
                                        <p:attrNameLst>
                                          <p:attrName>style.visibility</p:attrName>
                                        </p:attrNameLst>
                                      </p:cBhvr>
                                      <p:to>
                                        <p:strVal val="visible"/>
                                      </p:to>
                                    </p:set>
                                    <p:animEffect filter="fade" transition="in">
                                      <p:cBhvr>
                                        <p:cTn dur="1000"/>
                                        <p:tgtEl>
                                          <p:spTgt spid="1470"/>
                                        </p:tgtEl>
                                      </p:cBhvr>
                                    </p:animEffect>
                                  </p:childTnLst>
                                </p:cTn>
                              </p:par>
                              <p:par>
                                <p:cTn fill="hold" nodeType="withEffect" presetClass="entr" presetID="10" presetSubtype="0">
                                  <p:stCondLst>
                                    <p:cond delay="0"/>
                                  </p:stCondLst>
                                  <p:childTnLst>
                                    <p:set>
                                      <p:cBhvr>
                                        <p:cTn dur="1" fill="hold">
                                          <p:stCondLst>
                                            <p:cond delay="0"/>
                                          </p:stCondLst>
                                        </p:cTn>
                                        <p:tgtEl>
                                          <p:spTgt spid="1471"/>
                                        </p:tgtEl>
                                        <p:attrNameLst>
                                          <p:attrName>style.visibility</p:attrName>
                                        </p:attrNameLst>
                                      </p:cBhvr>
                                      <p:to>
                                        <p:strVal val="visible"/>
                                      </p:to>
                                    </p:set>
                                    <p:animEffect filter="fade" transition="in">
                                      <p:cBhvr>
                                        <p:cTn dur="1000"/>
                                        <p:tgtEl>
                                          <p:spTgt spid="1471"/>
                                        </p:tgtEl>
                                      </p:cBhvr>
                                    </p:animEffect>
                                  </p:childTnLst>
                                </p:cTn>
                              </p:par>
                              <p:par>
                                <p:cTn fill="hold" nodeType="withEffect" presetClass="entr" presetID="10" presetSubtype="0">
                                  <p:stCondLst>
                                    <p:cond delay="0"/>
                                  </p:stCondLst>
                                  <p:childTnLst>
                                    <p:set>
                                      <p:cBhvr>
                                        <p:cTn dur="1" fill="hold">
                                          <p:stCondLst>
                                            <p:cond delay="0"/>
                                          </p:stCondLst>
                                        </p:cTn>
                                        <p:tgtEl>
                                          <p:spTgt spid="1472"/>
                                        </p:tgtEl>
                                        <p:attrNameLst>
                                          <p:attrName>style.visibility</p:attrName>
                                        </p:attrNameLst>
                                      </p:cBhvr>
                                      <p:to>
                                        <p:strVal val="visible"/>
                                      </p:to>
                                    </p:set>
                                    <p:animEffect filter="fade" transition="in">
                                      <p:cBhvr>
                                        <p:cTn dur="1000"/>
                                        <p:tgtEl>
                                          <p:spTgt spid="1472"/>
                                        </p:tgtEl>
                                      </p:cBhvr>
                                    </p:animEffect>
                                  </p:childTnLst>
                                </p:cTn>
                              </p:par>
                              <p:par>
                                <p:cTn fill="hold" nodeType="withEffect" presetClass="entr" presetID="10" presetSubtype="0">
                                  <p:stCondLst>
                                    <p:cond delay="0"/>
                                  </p:stCondLst>
                                  <p:childTnLst>
                                    <p:set>
                                      <p:cBhvr>
                                        <p:cTn dur="1" fill="hold">
                                          <p:stCondLst>
                                            <p:cond delay="0"/>
                                          </p:stCondLst>
                                        </p:cTn>
                                        <p:tgtEl>
                                          <p:spTgt spid="1473"/>
                                        </p:tgtEl>
                                        <p:attrNameLst>
                                          <p:attrName>style.visibility</p:attrName>
                                        </p:attrNameLst>
                                      </p:cBhvr>
                                      <p:to>
                                        <p:strVal val="visible"/>
                                      </p:to>
                                    </p:set>
                                    <p:animEffect filter="fade" transition="in">
                                      <p:cBhvr>
                                        <p:cTn dur="1000"/>
                                        <p:tgtEl>
                                          <p:spTgt spid="1473"/>
                                        </p:tgtEl>
                                      </p:cBhvr>
                                    </p:animEffect>
                                  </p:childTnLst>
                                </p:cTn>
                              </p:par>
                              <p:par>
                                <p:cTn fill="hold" nodeType="withEffect" presetClass="entr" presetID="10" presetSubtype="0">
                                  <p:stCondLst>
                                    <p:cond delay="0"/>
                                  </p:stCondLst>
                                  <p:childTnLst>
                                    <p:set>
                                      <p:cBhvr>
                                        <p:cTn dur="1" fill="hold">
                                          <p:stCondLst>
                                            <p:cond delay="0"/>
                                          </p:stCondLst>
                                        </p:cTn>
                                        <p:tgtEl>
                                          <p:spTgt spid="1474"/>
                                        </p:tgtEl>
                                        <p:attrNameLst>
                                          <p:attrName>style.visibility</p:attrName>
                                        </p:attrNameLst>
                                      </p:cBhvr>
                                      <p:to>
                                        <p:strVal val="visible"/>
                                      </p:to>
                                    </p:set>
                                    <p:animEffect filter="fade" transition="in">
                                      <p:cBhvr>
                                        <p:cTn dur="1000"/>
                                        <p:tgtEl>
                                          <p:spTgt spid="1474"/>
                                        </p:tgtEl>
                                      </p:cBhvr>
                                    </p:animEffect>
                                  </p:childTnLst>
                                </p:cTn>
                              </p:par>
                              <p:par>
                                <p:cTn fill="hold" nodeType="withEffect" presetClass="entr" presetID="10" presetSubtype="0">
                                  <p:stCondLst>
                                    <p:cond delay="0"/>
                                  </p:stCondLst>
                                  <p:childTnLst>
                                    <p:set>
                                      <p:cBhvr>
                                        <p:cTn dur="1" fill="hold">
                                          <p:stCondLst>
                                            <p:cond delay="0"/>
                                          </p:stCondLst>
                                        </p:cTn>
                                        <p:tgtEl>
                                          <p:spTgt spid="1475"/>
                                        </p:tgtEl>
                                        <p:attrNameLst>
                                          <p:attrName>style.visibility</p:attrName>
                                        </p:attrNameLst>
                                      </p:cBhvr>
                                      <p:to>
                                        <p:strVal val="visible"/>
                                      </p:to>
                                    </p:set>
                                    <p:animEffect filter="fade" transition="in">
                                      <p:cBhvr>
                                        <p:cTn dur="1000"/>
                                        <p:tgtEl>
                                          <p:spTgt spid="1475"/>
                                        </p:tgtEl>
                                      </p:cBhvr>
                                    </p:animEffect>
                                  </p:childTnLst>
                                </p:cTn>
                              </p:par>
                              <p:par>
                                <p:cTn fill="hold" nodeType="withEffect" presetClass="entr" presetID="10" presetSubtype="0">
                                  <p:stCondLst>
                                    <p:cond delay="0"/>
                                  </p:stCondLst>
                                  <p:childTnLst>
                                    <p:set>
                                      <p:cBhvr>
                                        <p:cTn dur="1" fill="hold">
                                          <p:stCondLst>
                                            <p:cond delay="0"/>
                                          </p:stCondLst>
                                        </p:cTn>
                                        <p:tgtEl>
                                          <p:spTgt spid="1476"/>
                                        </p:tgtEl>
                                        <p:attrNameLst>
                                          <p:attrName>style.visibility</p:attrName>
                                        </p:attrNameLst>
                                      </p:cBhvr>
                                      <p:to>
                                        <p:strVal val="visible"/>
                                      </p:to>
                                    </p:set>
                                    <p:animEffect filter="fade" transition="in">
                                      <p:cBhvr>
                                        <p:cTn dur="1000"/>
                                        <p:tgtEl>
                                          <p:spTgt spid="1476"/>
                                        </p:tgtEl>
                                      </p:cBhvr>
                                    </p:animEffect>
                                  </p:childTnLst>
                                </p:cTn>
                              </p:par>
                              <p:par>
                                <p:cTn fill="hold" nodeType="withEffect" presetClass="entr" presetID="10" presetSubtype="0">
                                  <p:stCondLst>
                                    <p:cond delay="0"/>
                                  </p:stCondLst>
                                  <p:childTnLst>
                                    <p:set>
                                      <p:cBhvr>
                                        <p:cTn dur="1" fill="hold">
                                          <p:stCondLst>
                                            <p:cond delay="0"/>
                                          </p:stCondLst>
                                        </p:cTn>
                                        <p:tgtEl>
                                          <p:spTgt spid="1477"/>
                                        </p:tgtEl>
                                        <p:attrNameLst>
                                          <p:attrName>style.visibility</p:attrName>
                                        </p:attrNameLst>
                                      </p:cBhvr>
                                      <p:to>
                                        <p:strVal val="visible"/>
                                      </p:to>
                                    </p:set>
                                    <p:animEffect filter="fade" transition="in">
                                      <p:cBhvr>
                                        <p:cTn dur="1000"/>
                                        <p:tgtEl>
                                          <p:spTgt spid="14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9"/>
                                        </p:tgtEl>
                                        <p:attrNameLst>
                                          <p:attrName>style.visibility</p:attrName>
                                        </p:attrNameLst>
                                      </p:cBhvr>
                                      <p:to>
                                        <p:strVal val="visible"/>
                                      </p:to>
                                    </p:set>
                                    <p:animEffect filter="fade" transition="in">
                                      <p:cBhvr>
                                        <p:cTn dur="1000"/>
                                        <p:tgtEl>
                                          <p:spTgt spid="1469"/>
                                        </p:tgtEl>
                                      </p:cBhvr>
                                    </p:animEffect>
                                  </p:childTnLst>
                                </p:cTn>
                              </p:par>
                              <p:par>
                                <p:cTn fill="hold" nodeType="withEffect" presetClass="entr" presetID="10" presetSubtype="0">
                                  <p:stCondLst>
                                    <p:cond delay="0"/>
                                  </p:stCondLst>
                                  <p:childTnLst>
                                    <p:set>
                                      <p:cBhvr>
                                        <p:cTn dur="1" fill="hold">
                                          <p:stCondLst>
                                            <p:cond delay="0"/>
                                          </p:stCondLst>
                                        </p:cTn>
                                        <p:tgtEl>
                                          <p:spTgt spid="1486"/>
                                        </p:tgtEl>
                                        <p:attrNameLst>
                                          <p:attrName>style.visibility</p:attrName>
                                        </p:attrNameLst>
                                      </p:cBhvr>
                                      <p:to>
                                        <p:strVal val="visible"/>
                                      </p:to>
                                    </p:set>
                                    <p:animEffect filter="fade" transition="in">
                                      <p:cBhvr>
                                        <p:cTn dur="1000"/>
                                        <p:tgtEl>
                                          <p:spTgt spid="1486"/>
                                        </p:tgtEl>
                                      </p:cBhvr>
                                    </p:animEffect>
                                  </p:childTnLst>
                                </p:cTn>
                              </p:par>
                              <p:par>
                                <p:cTn fill="hold" nodeType="withEffect" presetClass="entr" presetID="10" presetSubtype="0">
                                  <p:stCondLst>
                                    <p:cond delay="0"/>
                                  </p:stCondLst>
                                  <p:childTnLst>
                                    <p:set>
                                      <p:cBhvr>
                                        <p:cTn dur="1" fill="hold">
                                          <p:stCondLst>
                                            <p:cond delay="0"/>
                                          </p:stCondLst>
                                        </p:cTn>
                                        <p:tgtEl>
                                          <p:spTgt spid="1488"/>
                                        </p:tgtEl>
                                        <p:attrNameLst>
                                          <p:attrName>style.visibility</p:attrName>
                                        </p:attrNameLst>
                                      </p:cBhvr>
                                      <p:to>
                                        <p:strVal val="visible"/>
                                      </p:to>
                                    </p:set>
                                    <p:animEffect filter="fade" transition="in">
                                      <p:cBhvr>
                                        <p:cTn dur="1000"/>
                                        <p:tgtEl>
                                          <p:spTgt spid="1488"/>
                                        </p:tgtEl>
                                      </p:cBhvr>
                                    </p:animEffect>
                                  </p:childTnLst>
                                </p:cTn>
                              </p:par>
                              <p:par>
                                <p:cTn fill="hold" nodeType="withEffect" presetClass="entr" presetID="10" presetSubtype="0">
                                  <p:stCondLst>
                                    <p:cond delay="0"/>
                                  </p:stCondLst>
                                  <p:childTnLst>
                                    <p:set>
                                      <p:cBhvr>
                                        <p:cTn dur="1" fill="hold">
                                          <p:stCondLst>
                                            <p:cond delay="0"/>
                                          </p:stCondLst>
                                        </p:cTn>
                                        <p:tgtEl>
                                          <p:spTgt spid="1489"/>
                                        </p:tgtEl>
                                        <p:attrNameLst>
                                          <p:attrName>style.visibility</p:attrName>
                                        </p:attrNameLst>
                                      </p:cBhvr>
                                      <p:to>
                                        <p:strVal val="visible"/>
                                      </p:to>
                                    </p:set>
                                    <p:animEffect filter="fade" transition="in">
                                      <p:cBhvr>
                                        <p:cTn dur="1000"/>
                                        <p:tgtEl>
                                          <p:spTgt spid="1489"/>
                                        </p:tgtEl>
                                      </p:cBhvr>
                                    </p:animEffect>
                                  </p:childTnLst>
                                </p:cTn>
                              </p:par>
                              <p:par>
                                <p:cTn fill="hold" nodeType="withEffect" presetClass="entr" presetID="10" presetSubtype="0">
                                  <p:stCondLst>
                                    <p:cond delay="0"/>
                                  </p:stCondLst>
                                  <p:childTnLst>
                                    <p:set>
                                      <p:cBhvr>
                                        <p:cTn dur="1" fill="hold">
                                          <p:stCondLst>
                                            <p:cond delay="0"/>
                                          </p:stCondLst>
                                        </p:cTn>
                                        <p:tgtEl>
                                          <p:spTgt spid="1490"/>
                                        </p:tgtEl>
                                        <p:attrNameLst>
                                          <p:attrName>style.visibility</p:attrName>
                                        </p:attrNameLst>
                                      </p:cBhvr>
                                      <p:to>
                                        <p:strVal val="visible"/>
                                      </p:to>
                                    </p:set>
                                    <p:animEffect filter="fade" transition="in">
                                      <p:cBhvr>
                                        <p:cTn dur="1000"/>
                                        <p:tgtEl>
                                          <p:spTgt spid="1490"/>
                                        </p:tgtEl>
                                      </p:cBhvr>
                                    </p:animEffect>
                                  </p:childTnLst>
                                </p:cTn>
                              </p:par>
                              <p:par>
                                <p:cTn fill="hold" nodeType="withEffect" presetClass="entr" presetID="10" presetSubtype="0">
                                  <p:stCondLst>
                                    <p:cond delay="0"/>
                                  </p:stCondLst>
                                  <p:childTnLst>
                                    <p:set>
                                      <p:cBhvr>
                                        <p:cTn dur="1" fill="hold">
                                          <p:stCondLst>
                                            <p:cond delay="0"/>
                                          </p:stCondLst>
                                        </p:cTn>
                                        <p:tgtEl>
                                          <p:spTgt spid="1487"/>
                                        </p:tgtEl>
                                        <p:attrNameLst>
                                          <p:attrName>style.visibility</p:attrName>
                                        </p:attrNameLst>
                                      </p:cBhvr>
                                      <p:to>
                                        <p:strVal val="visible"/>
                                      </p:to>
                                    </p:set>
                                    <p:animEffect filter="fade" transition="in">
                                      <p:cBhvr>
                                        <p:cTn dur="1000"/>
                                        <p:tgtEl>
                                          <p:spTgt spid="1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6"/>
                                        </p:tgtEl>
                                        <p:attrNameLst>
                                          <p:attrName>style.visibility</p:attrName>
                                        </p:attrNameLst>
                                      </p:cBhvr>
                                      <p:to>
                                        <p:strVal val="visible"/>
                                      </p:to>
                                    </p:set>
                                    <p:animEffect filter="fade" transition="in">
                                      <p:cBhvr>
                                        <p:cTn dur="1000"/>
                                        <p:tgtEl>
                                          <p:spTgt spid="1496"/>
                                        </p:tgtEl>
                                      </p:cBhvr>
                                    </p:animEffect>
                                  </p:childTnLst>
                                </p:cTn>
                              </p:par>
                              <p:par>
                                <p:cTn fill="hold" nodeType="withEffect" presetClass="entr" presetID="10" presetSubtype="0">
                                  <p:stCondLst>
                                    <p:cond delay="0"/>
                                  </p:stCondLst>
                                  <p:childTnLst>
                                    <p:set>
                                      <p:cBhvr>
                                        <p:cTn dur="1" fill="hold">
                                          <p:stCondLst>
                                            <p:cond delay="0"/>
                                          </p:stCondLst>
                                        </p:cTn>
                                        <p:tgtEl>
                                          <p:spTgt spid="1497"/>
                                        </p:tgtEl>
                                        <p:attrNameLst>
                                          <p:attrName>style.visibility</p:attrName>
                                        </p:attrNameLst>
                                      </p:cBhvr>
                                      <p:to>
                                        <p:strVal val="visible"/>
                                      </p:to>
                                    </p:set>
                                    <p:animEffect filter="fade" transition="in">
                                      <p:cBhvr>
                                        <p:cTn dur="1000"/>
                                        <p:tgtEl>
                                          <p:spTgt spid="1497"/>
                                        </p:tgtEl>
                                      </p:cBhvr>
                                    </p:animEffect>
                                  </p:childTnLst>
                                </p:cTn>
                              </p:par>
                              <p:par>
                                <p:cTn fill="hold" nodeType="withEffect" presetClass="entr" presetID="10" presetSubtype="0">
                                  <p:stCondLst>
                                    <p:cond delay="0"/>
                                  </p:stCondLst>
                                  <p:childTnLst>
                                    <p:set>
                                      <p:cBhvr>
                                        <p:cTn dur="1" fill="hold">
                                          <p:stCondLst>
                                            <p:cond delay="0"/>
                                          </p:stCondLst>
                                        </p:cTn>
                                        <p:tgtEl>
                                          <p:spTgt spid="1495"/>
                                        </p:tgtEl>
                                        <p:attrNameLst>
                                          <p:attrName>style.visibility</p:attrName>
                                        </p:attrNameLst>
                                      </p:cBhvr>
                                      <p:to>
                                        <p:strVal val="visible"/>
                                      </p:to>
                                    </p:set>
                                    <p:animEffect filter="fade" transition="in">
                                      <p:cBhvr>
                                        <p:cTn dur="1000"/>
                                        <p:tgtEl>
                                          <p:spTgt spid="1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46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6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6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6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6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7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7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7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7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7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75"/>
                                        </p:tgtEl>
                                        <p:attrNameLst>
                                          <p:attrName>style.visibility</p:attrName>
                                        </p:attrNameLst>
                                      </p:cBhvr>
                                      <p:to>
                                        <p:strVal val="visible"/>
                                      </p:to>
                                    </p:set>
                                    <p:animEffect filter="fade" transition="in">
                                      <p:cBhvr>
                                        <p:cTn dur="1000"/>
                                        <p:tgtEl>
                                          <p:spTgt spid="1475"/>
                                        </p:tgtEl>
                                      </p:cBhvr>
                                    </p:animEffect>
                                  </p:childTnLst>
                                </p:cTn>
                              </p:par>
                              <p:par>
                                <p:cTn fill="hold" nodeType="withEffect" presetClass="exit" presetID="1" presetSubtype="0">
                                  <p:stCondLst>
                                    <p:cond delay="0"/>
                                  </p:stCondLst>
                                  <p:childTnLst>
                                    <p:set>
                                      <p:cBhvr>
                                        <p:cTn dur="1" fill="hold">
                                          <p:stCondLst>
                                            <p:cond delay="1000"/>
                                          </p:stCondLst>
                                        </p:cTn>
                                        <p:tgtEl>
                                          <p:spTgt spid="147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7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8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8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8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9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9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9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8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9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9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8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7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8"/>
                                        </p:tgtEl>
                                        <p:attrNameLst>
                                          <p:attrName>style.visibility</p:attrName>
                                        </p:attrNameLst>
                                      </p:cBhvr>
                                      <p:to>
                                        <p:strVal val="visible"/>
                                      </p:to>
                                    </p:set>
                                    <p:animEffect filter="fade" transition="in">
                                      <p:cBhvr>
                                        <p:cTn dur="1000"/>
                                        <p:tgtEl>
                                          <p:spTgt spid="1498"/>
                                        </p:tgtEl>
                                      </p:cBhvr>
                                    </p:animEffect>
                                  </p:childTnLst>
                                </p:cTn>
                              </p:par>
                              <p:par>
                                <p:cTn fill="hold" nodeType="withEffect" presetClass="entr" presetID="10" presetSubtype="0">
                                  <p:stCondLst>
                                    <p:cond delay="0"/>
                                  </p:stCondLst>
                                  <p:childTnLst>
                                    <p:set>
                                      <p:cBhvr>
                                        <p:cTn dur="1" fill="hold">
                                          <p:stCondLst>
                                            <p:cond delay="0"/>
                                          </p:stCondLst>
                                        </p:cTn>
                                        <p:tgtEl>
                                          <p:spTgt spid="1499"/>
                                        </p:tgtEl>
                                        <p:attrNameLst>
                                          <p:attrName>style.visibility</p:attrName>
                                        </p:attrNameLst>
                                      </p:cBhvr>
                                      <p:to>
                                        <p:strVal val="visible"/>
                                      </p:to>
                                    </p:set>
                                    <p:animEffect filter="fade" transition="in">
                                      <p:cBhvr>
                                        <p:cTn dur="1000"/>
                                        <p:tgtEl>
                                          <p:spTgt spid="1499"/>
                                        </p:tgtEl>
                                      </p:cBhvr>
                                    </p:animEffect>
                                  </p:childTnLst>
                                </p:cTn>
                              </p:par>
                              <p:par>
                                <p:cTn fill="hold" nodeType="withEffect" presetClass="entr" presetID="10" presetSubtype="0">
                                  <p:stCondLst>
                                    <p:cond delay="0"/>
                                  </p:stCondLst>
                                  <p:childTnLst>
                                    <p:set>
                                      <p:cBhvr>
                                        <p:cTn dur="1" fill="hold">
                                          <p:stCondLst>
                                            <p:cond delay="0"/>
                                          </p:stCondLst>
                                        </p:cTn>
                                        <p:tgtEl>
                                          <p:spTgt spid="1500"/>
                                        </p:tgtEl>
                                        <p:attrNameLst>
                                          <p:attrName>style.visibility</p:attrName>
                                        </p:attrNameLst>
                                      </p:cBhvr>
                                      <p:to>
                                        <p:strVal val="visible"/>
                                      </p:to>
                                    </p:set>
                                    <p:animEffect filter="fade" transition="in">
                                      <p:cBhvr>
                                        <p:cTn dur="1000"/>
                                        <p:tgtEl>
                                          <p:spTgt spid="1500"/>
                                        </p:tgtEl>
                                      </p:cBhvr>
                                    </p:animEffect>
                                  </p:childTnLst>
                                </p:cTn>
                              </p:par>
                              <p:par>
                                <p:cTn fill="hold" nodeType="withEffect" presetClass="entr" presetID="10" presetSubtype="0">
                                  <p:stCondLst>
                                    <p:cond delay="0"/>
                                  </p:stCondLst>
                                  <p:childTnLst>
                                    <p:set>
                                      <p:cBhvr>
                                        <p:cTn dur="1" fill="hold">
                                          <p:stCondLst>
                                            <p:cond delay="0"/>
                                          </p:stCondLst>
                                        </p:cTn>
                                        <p:tgtEl>
                                          <p:spTgt spid="1501"/>
                                        </p:tgtEl>
                                        <p:attrNameLst>
                                          <p:attrName>style.visibility</p:attrName>
                                        </p:attrNameLst>
                                      </p:cBhvr>
                                      <p:to>
                                        <p:strVal val="visible"/>
                                      </p:to>
                                    </p:set>
                                    <p:animEffect filter="fade" transition="in">
                                      <p:cBhvr>
                                        <p:cTn dur="1000"/>
                                        <p:tgtEl>
                                          <p:spTgt spid="1501"/>
                                        </p:tgtEl>
                                      </p:cBhvr>
                                    </p:animEffect>
                                  </p:childTnLst>
                                </p:cTn>
                              </p:par>
                              <p:par>
                                <p:cTn fill="hold" nodeType="withEffect" presetClass="entr" presetID="10" presetSubtype="0">
                                  <p:stCondLst>
                                    <p:cond delay="0"/>
                                  </p:stCondLst>
                                  <p:childTnLst>
                                    <p:set>
                                      <p:cBhvr>
                                        <p:cTn dur="1" fill="hold">
                                          <p:stCondLst>
                                            <p:cond delay="0"/>
                                          </p:stCondLst>
                                        </p:cTn>
                                        <p:tgtEl>
                                          <p:spTgt spid="1503"/>
                                        </p:tgtEl>
                                        <p:attrNameLst>
                                          <p:attrName>style.visibility</p:attrName>
                                        </p:attrNameLst>
                                      </p:cBhvr>
                                      <p:to>
                                        <p:strVal val="visible"/>
                                      </p:to>
                                    </p:set>
                                    <p:animEffect filter="fade" transition="in">
                                      <p:cBhvr>
                                        <p:cTn dur="1000"/>
                                        <p:tgtEl>
                                          <p:spTgt spid="1503"/>
                                        </p:tgtEl>
                                      </p:cBhvr>
                                    </p:animEffect>
                                  </p:childTnLst>
                                </p:cTn>
                              </p:par>
                              <p:par>
                                <p:cTn fill="hold" nodeType="withEffect" presetClass="entr" presetID="10" presetSubtype="0">
                                  <p:stCondLst>
                                    <p:cond delay="0"/>
                                  </p:stCondLst>
                                  <p:childTnLst>
                                    <p:set>
                                      <p:cBhvr>
                                        <p:cTn dur="1" fill="hold">
                                          <p:stCondLst>
                                            <p:cond delay="0"/>
                                          </p:stCondLst>
                                        </p:cTn>
                                        <p:tgtEl>
                                          <p:spTgt spid="1505"/>
                                        </p:tgtEl>
                                        <p:attrNameLst>
                                          <p:attrName>style.visibility</p:attrName>
                                        </p:attrNameLst>
                                      </p:cBhvr>
                                      <p:to>
                                        <p:strVal val="visible"/>
                                      </p:to>
                                    </p:set>
                                    <p:animEffect filter="fade" transition="in">
                                      <p:cBhvr>
                                        <p:cTn dur="1000"/>
                                        <p:tgtEl>
                                          <p:spTgt spid="1505"/>
                                        </p:tgtEl>
                                      </p:cBhvr>
                                    </p:animEffect>
                                  </p:childTnLst>
                                </p:cTn>
                              </p:par>
                              <p:par>
                                <p:cTn fill="hold" nodeType="withEffect" presetClass="entr" presetID="10" presetSubtype="0">
                                  <p:stCondLst>
                                    <p:cond delay="0"/>
                                  </p:stCondLst>
                                  <p:childTnLst>
                                    <p:set>
                                      <p:cBhvr>
                                        <p:cTn dur="1" fill="hold">
                                          <p:stCondLst>
                                            <p:cond delay="0"/>
                                          </p:stCondLst>
                                        </p:cTn>
                                        <p:tgtEl>
                                          <p:spTgt spid="1504"/>
                                        </p:tgtEl>
                                        <p:attrNameLst>
                                          <p:attrName>style.visibility</p:attrName>
                                        </p:attrNameLst>
                                      </p:cBhvr>
                                      <p:to>
                                        <p:strVal val="visible"/>
                                      </p:to>
                                    </p:set>
                                    <p:animEffect filter="fade" transition="in">
                                      <p:cBhvr>
                                        <p:cTn dur="1000"/>
                                        <p:tgtEl>
                                          <p:spTgt spid="1504"/>
                                        </p:tgtEl>
                                      </p:cBhvr>
                                    </p:animEffect>
                                  </p:childTnLst>
                                </p:cTn>
                              </p:par>
                              <p:par>
                                <p:cTn fill="hold" nodeType="withEffect" presetClass="entr" presetID="10" presetSubtype="0">
                                  <p:stCondLst>
                                    <p:cond delay="0"/>
                                  </p:stCondLst>
                                  <p:childTnLst>
                                    <p:set>
                                      <p:cBhvr>
                                        <p:cTn dur="1" fill="hold">
                                          <p:stCondLst>
                                            <p:cond delay="0"/>
                                          </p:stCondLst>
                                        </p:cTn>
                                        <p:tgtEl>
                                          <p:spTgt spid="1502"/>
                                        </p:tgtEl>
                                        <p:attrNameLst>
                                          <p:attrName>style.visibility</p:attrName>
                                        </p:attrNameLst>
                                      </p:cBhvr>
                                      <p:to>
                                        <p:strVal val="visible"/>
                                      </p:to>
                                    </p:set>
                                    <p:animEffect filter="fade" transition="in">
                                      <p:cBhvr>
                                        <p:cTn dur="1000"/>
                                        <p:tgtEl>
                                          <p:spTgt spid="1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pic>
        <p:nvPicPr>
          <p:cNvPr id="1510" name="Google Shape;1510;g113937a8bcb_0_234"/>
          <p:cNvPicPr preferRelativeResize="0"/>
          <p:nvPr/>
        </p:nvPicPr>
        <p:blipFill>
          <a:blip r:embed="rId3">
            <a:alphaModFix/>
          </a:blip>
          <a:stretch>
            <a:fillRect/>
          </a:stretch>
        </p:blipFill>
        <p:spPr>
          <a:xfrm>
            <a:off x="303850" y="187625"/>
            <a:ext cx="7724201" cy="4955876"/>
          </a:xfrm>
          <a:prstGeom prst="rect">
            <a:avLst/>
          </a:prstGeom>
          <a:noFill/>
          <a:ln>
            <a:noFill/>
          </a:ln>
        </p:spPr>
      </p:pic>
      <p:pic>
        <p:nvPicPr>
          <p:cNvPr id="1511" name="Google Shape;1511;g113937a8bcb_0_234"/>
          <p:cNvPicPr preferRelativeResize="0"/>
          <p:nvPr/>
        </p:nvPicPr>
        <p:blipFill>
          <a:blip r:embed="rId4">
            <a:alphaModFix/>
          </a:blip>
          <a:stretch>
            <a:fillRect/>
          </a:stretch>
        </p:blipFill>
        <p:spPr>
          <a:xfrm>
            <a:off x="12197" y="-7563"/>
            <a:ext cx="3300449" cy="693475"/>
          </a:xfrm>
          <a:prstGeom prst="rect">
            <a:avLst/>
          </a:prstGeom>
          <a:noFill/>
          <a:ln>
            <a:noFill/>
          </a:ln>
        </p:spPr>
      </p:pic>
      <p:sp>
        <p:nvSpPr>
          <p:cNvPr id="1512" name="Google Shape;1512;g113937a8bcb_0_234"/>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OPENMV APPLICATION - MY ALGORITHM</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8"/>
          <p:cNvPicPr preferRelativeResize="0"/>
          <p:nvPr/>
        </p:nvPicPr>
        <p:blipFill rotWithShape="1">
          <a:blip r:embed="rId3">
            <a:alphaModFix/>
          </a:blip>
          <a:srcRect b="0" l="0" r="0" t="0"/>
          <a:stretch/>
        </p:blipFill>
        <p:spPr>
          <a:xfrm>
            <a:off x="0" y="0"/>
            <a:ext cx="3442900" cy="843925"/>
          </a:xfrm>
          <a:prstGeom prst="rect">
            <a:avLst/>
          </a:prstGeom>
          <a:noFill/>
          <a:ln>
            <a:noFill/>
          </a:ln>
        </p:spPr>
      </p:pic>
      <p:sp>
        <p:nvSpPr>
          <p:cNvPr id="313" name="Google Shape;313;p8"/>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REAL LIFE SCENARIOS</a:t>
            </a:r>
            <a:endParaRPr sz="1300"/>
          </a:p>
        </p:txBody>
      </p:sp>
      <p:sp>
        <p:nvSpPr>
          <p:cNvPr id="314" name="Google Shape;314;p8"/>
          <p:cNvSpPr txBox="1"/>
          <p:nvPr/>
        </p:nvSpPr>
        <p:spPr>
          <a:xfrm>
            <a:off x="1431018" y="4519292"/>
            <a:ext cx="15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FF0000"/>
                </a:solidFill>
                <a:latin typeface="Roboto Condensed"/>
                <a:ea typeface="Roboto Condensed"/>
                <a:cs typeface="Roboto Condensed"/>
                <a:sym typeface="Roboto Condensed"/>
              </a:rPr>
              <a:t>The closest to real life</a:t>
            </a:r>
            <a:endParaRPr b="1" i="0" sz="1200" u="none" cap="none" strike="noStrike">
              <a:solidFill>
                <a:srgbClr val="FF0000"/>
              </a:solidFill>
              <a:latin typeface="Roboto Condensed"/>
              <a:ea typeface="Roboto Condensed"/>
              <a:cs typeface="Roboto Condensed"/>
              <a:sym typeface="Roboto Condensed"/>
            </a:endParaRPr>
          </a:p>
        </p:txBody>
      </p:sp>
      <p:cxnSp>
        <p:nvCxnSpPr>
          <p:cNvPr id="315" name="Google Shape;315;p8"/>
          <p:cNvCxnSpPr/>
          <p:nvPr/>
        </p:nvCxnSpPr>
        <p:spPr>
          <a:xfrm rot="10800000">
            <a:off x="2130025" y="3904250"/>
            <a:ext cx="0" cy="623700"/>
          </a:xfrm>
          <a:prstGeom prst="straightConnector1">
            <a:avLst/>
          </a:prstGeom>
          <a:noFill/>
          <a:ln cap="flat" cmpd="sng" w="9525">
            <a:solidFill>
              <a:srgbClr val="FF0000"/>
            </a:solidFill>
            <a:prstDash val="solid"/>
            <a:round/>
            <a:headEnd len="sm" w="sm" type="none"/>
            <a:tailEnd len="med" w="med" type="triangle"/>
          </a:ln>
        </p:spPr>
      </p:cxnSp>
      <p:sp>
        <p:nvSpPr>
          <p:cNvPr id="316" name="Google Shape;316;p8"/>
          <p:cNvSpPr txBox="1"/>
          <p:nvPr>
            <p:ph idx="4294967295" type="body"/>
          </p:nvPr>
        </p:nvSpPr>
        <p:spPr>
          <a:xfrm>
            <a:off x="344775" y="1850050"/>
            <a:ext cx="8366700" cy="243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sz="1400">
                <a:solidFill>
                  <a:srgbClr val="000000"/>
                </a:solidFill>
              </a:rPr>
              <a:t>T</a:t>
            </a:r>
            <a:r>
              <a:rPr lang="en" sz="1500">
                <a:solidFill>
                  <a:srgbClr val="000000"/>
                </a:solidFill>
              </a:rPr>
              <a:t>here are mainly 3 scenarios in which Continuous Learning can be applied:</a:t>
            </a:r>
            <a:endParaRPr sz="1500">
              <a:solidFill>
                <a:srgbClr val="000000"/>
              </a:solidFill>
            </a:endParaRPr>
          </a:p>
          <a:p>
            <a:pPr indent="0" lvl="0" marL="457200" rtl="0" algn="l">
              <a:lnSpc>
                <a:spcPct val="100000"/>
              </a:lnSpc>
              <a:spcBef>
                <a:spcPts val="0"/>
              </a:spcBef>
              <a:spcAft>
                <a:spcPts val="0"/>
              </a:spcAft>
              <a:buSzPts val="2400"/>
              <a:buNone/>
            </a:pPr>
            <a:r>
              <a:t/>
            </a:r>
            <a:endParaRPr sz="2000"/>
          </a:p>
          <a:p>
            <a:pPr indent="-355600" lvl="0" marL="457200" rtl="0" algn="l">
              <a:lnSpc>
                <a:spcPct val="150000"/>
              </a:lnSpc>
              <a:spcBef>
                <a:spcPts val="1000"/>
              </a:spcBef>
              <a:spcAft>
                <a:spcPts val="0"/>
              </a:spcAft>
              <a:buSzPts val="2000"/>
              <a:buChar char="▰"/>
            </a:pPr>
            <a:r>
              <a:rPr b="1" lang="en" sz="1500">
                <a:solidFill>
                  <a:srgbClr val="FF9800"/>
                </a:solidFill>
                <a:latin typeface="Roboto Condensed"/>
                <a:ea typeface="Roboto Condensed"/>
                <a:cs typeface="Roboto Condensed"/>
                <a:sym typeface="Roboto Condensed"/>
              </a:rPr>
              <a:t>New Instances</a:t>
            </a:r>
            <a:r>
              <a:rPr lang="en" sz="1500">
                <a:solidFill>
                  <a:srgbClr val="FF9800"/>
                </a:solidFill>
              </a:rPr>
              <a:t> </a:t>
            </a:r>
            <a:r>
              <a:rPr b="1" lang="en" sz="1500">
                <a:solidFill>
                  <a:srgbClr val="FF9800"/>
                </a:solidFill>
                <a:latin typeface="Roboto Condensed"/>
                <a:ea typeface="Roboto Condensed"/>
                <a:cs typeface="Roboto Condensed"/>
                <a:sym typeface="Roboto Condensed"/>
              </a:rPr>
              <a:t>(NI)</a:t>
            </a:r>
            <a:r>
              <a:rPr lang="en" sz="1500">
                <a:solidFill>
                  <a:srgbClr val="FF9800"/>
                </a:solidFill>
              </a:rPr>
              <a:t>:</a:t>
            </a:r>
            <a:r>
              <a:rPr lang="en" sz="1500">
                <a:solidFill>
                  <a:srgbClr val="000000"/>
                </a:solidFill>
              </a:rPr>
              <a:t> when the model is subjected only to new samples of already known classes</a:t>
            </a:r>
            <a:endParaRPr sz="1500">
              <a:solidFill>
                <a:srgbClr val="000000"/>
              </a:solidFill>
            </a:endParaRPr>
          </a:p>
          <a:p>
            <a:pPr indent="0" lvl="0" marL="457200" rtl="0" algn="l">
              <a:lnSpc>
                <a:spcPct val="150000"/>
              </a:lnSpc>
              <a:spcBef>
                <a:spcPts val="0"/>
              </a:spcBef>
              <a:spcAft>
                <a:spcPts val="0"/>
              </a:spcAft>
              <a:buSzPts val="2400"/>
              <a:buNone/>
            </a:pPr>
            <a:r>
              <a:t/>
            </a:r>
            <a:endParaRPr sz="1500">
              <a:solidFill>
                <a:srgbClr val="000000"/>
              </a:solidFill>
            </a:endParaRPr>
          </a:p>
          <a:p>
            <a:pPr indent="-355600" lvl="0" marL="457200" rtl="0" algn="l">
              <a:lnSpc>
                <a:spcPct val="150000"/>
              </a:lnSpc>
              <a:spcBef>
                <a:spcPts val="0"/>
              </a:spcBef>
              <a:spcAft>
                <a:spcPts val="0"/>
              </a:spcAft>
              <a:buSzPts val="2000"/>
              <a:buChar char="▰"/>
            </a:pPr>
            <a:r>
              <a:rPr b="1" lang="en" sz="1500">
                <a:solidFill>
                  <a:srgbClr val="FF9800"/>
                </a:solidFill>
                <a:latin typeface="Roboto Condensed"/>
                <a:ea typeface="Roboto Condensed"/>
                <a:cs typeface="Roboto Condensed"/>
                <a:sym typeface="Roboto Condensed"/>
              </a:rPr>
              <a:t>New Classes (NC)</a:t>
            </a:r>
            <a:r>
              <a:rPr lang="en" sz="1500">
                <a:solidFill>
                  <a:srgbClr val="FF9800"/>
                </a:solidFill>
              </a:rPr>
              <a:t>:</a:t>
            </a:r>
            <a:r>
              <a:rPr lang="en" sz="1500">
                <a:solidFill>
                  <a:srgbClr val="000000"/>
                </a:solidFill>
              </a:rPr>
              <a:t> when the model is subjected only to new samples belonging to new classes</a:t>
            </a:r>
            <a:r>
              <a:rPr lang="en" sz="2000"/>
              <a:t> </a:t>
            </a:r>
            <a:endParaRPr sz="2000"/>
          </a:p>
          <a:p>
            <a:pPr indent="0" lvl="0" marL="457200" rtl="0" algn="l">
              <a:lnSpc>
                <a:spcPct val="150000"/>
              </a:lnSpc>
              <a:spcBef>
                <a:spcPts val="0"/>
              </a:spcBef>
              <a:spcAft>
                <a:spcPts val="0"/>
              </a:spcAft>
              <a:buSzPts val="2400"/>
              <a:buNone/>
            </a:pPr>
            <a:r>
              <a:t/>
            </a:r>
            <a:endParaRPr sz="1500"/>
          </a:p>
          <a:p>
            <a:pPr indent="-355600" lvl="0" marL="457200" rtl="0" algn="l">
              <a:lnSpc>
                <a:spcPct val="150000"/>
              </a:lnSpc>
              <a:spcBef>
                <a:spcPts val="0"/>
              </a:spcBef>
              <a:spcAft>
                <a:spcPts val="0"/>
              </a:spcAft>
              <a:buSzPts val="2000"/>
              <a:buChar char="▰"/>
            </a:pPr>
            <a:r>
              <a:rPr b="1" lang="en" sz="1500">
                <a:solidFill>
                  <a:srgbClr val="FF9800"/>
                </a:solidFill>
                <a:latin typeface="Roboto Condensed"/>
                <a:ea typeface="Roboto Condensed"/>
                <a:cs typeface="Roboto Condensed"/>
                <a:sym typeface="Roboto Condensed"/>
              </a:rPr>
              <a:t>New Instances and Classes (NIC)</a:t>
            </a:r>
            <a:r>
              <a:rPr lang="en" sz="1500">
                <a:solidFill>
                  <a:srgbClr val="FF9800"/>
                </a:solidFill>
              </a:rPr>
              <a:t>:</a:t>
            </a:r>
            <a:r>
              <a:rPr lang="en" sz="1500">
                <a:solidFill>
                  <a:srgbClr val="000000"/>
                </a:solidFill>
              </a:rPr>
              <a:t> when the model is subjected to both new samples of already known classes and new samples of new classes</a:t>
            </a:r>
            <a:endParaRPr sz="2000"/>
          </a:p>
          <a:p>
            <a:pPr indent="0" lvl="0" marL="0" rtl="0" algn="l">
              <a:lnSpc>
                <a:spcPct val="100000"/>
              </a:lnSpc>
              <a:spcBef>
                <a:spcPts val="1000"/>
              </a:spcBef>
              <a:spcAft>
                <a:spcPts val="1000"/>
              </a:spcAft>
              <a:buSzPts val="2400"/>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pic>
        <p:nvPicPr>
          <p:cNvPr id="1517" name="Google Shape;1517;g113937a8bcb_0_240"/>
          <p:cNvPicPr preferRelativeResize="0"/>
          <p:nvPr/>
        </p:nvPicPr>
        <p:blipFill>
          <a:blip r:embed="rId3">
            <a:alphaModFix/>
          </a:blip>
          <a:stretch>
            <a:fillRect/>
          </a:stretch>
        </p:blipFill>
        <p:spPr>
          <a:xfrm>
            <a:off x="12197" y="-7563"/>
            <a:ext cx="3300449" cy="693475"/>
          </a:xfrm>
          <a:prstGeom prst="rect">
            <a:avLst/>
          </a:prstGeom>
          <a:noFill/>
          <a:ln>
            <a:noFill/>
          </a:ln>
        </p:spPr>
      </p:pic>
      <p:sp>
        <p:nvSpPr>
          <p:cNvPr id="1518" name="Google Shape;1518;g113937a8bcb_0_240"/>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STM32 </a:t>
            </a:r>
            <a:r>
              <a:rPr lang="en" sz="1300"/>
              <a:t>APPLICATION - MY ALGORITHM</a:t>
            </a:r>
            <a:endParaRPr sz="1300"/>
          </a:p>
        </p:txBody>
      </p:sp>
      <p:pic>
        <p:nvPicPr>
          <p:cNvPr id="1519" name="Google Shape;1519;g113937a8bcb_0_240"/>
          <p:cNvPicPr preferRelativeResize="0"/>
          <p:nvPr/>
        </p:nvPicPr>
        <p:blipFill>
          <a:blip r:embed="rId4">
            <a:alphaModFix/>
          </a:blip>
          <a:stretch>
            <a:fillRect/>
          </a:stretch>
        </p:blipFill>
        <p:spPr>
          <a:xfrm>
            <a:off x="14100" y="685900"/>
            <a:ext cx="4462700" cy="2975125"/>
          </a:xfrm>
          <a:prstGeom prst="rect">
            <a:avLst/>
          </a:prstGeom>
          <a:noFill/>
          <a:ln>
            <a:noFill/>
          </a:ln>
        </p:spPr>
      </p:pic>
      <p:pic>
        <p:nvPicPr>
          <p:cNvPr id="1520" name="Google Shape;1520;g113937a8bcb_0_240"/>
          <p:cNvPicPr preferRelativeResize="0"/>
          <p:nvPr/>
        </p:nvPicPr>
        <p:blipFill>
          <a:blip r:embed="rId5">
            <a:alphaModFix/>
          </a:blip>
          <a:stretch>
            <a:fillRect/>
          </a:stretch>
        </p:blipFill>
        <p:spPr>
          <a:xfrm>
            <a:off x="4575950" y="801863"/>
            <a:ext cx="4114800" cy="2743200"/>
          </a:xfrm>
          <a:prstGeom prst="rect">
            <a:avLst/>
          </a:prstGeom>
          <a:noFill/>
          <a:ln>
            <a:noFill/>
          </a:ln>
        </p:spPr>
      </p:pic>
      <p:pic>
        <p:nvPicPr>
          <p:cNvPr id="1521" name="Google Shape;1521;g113937a8bcb_0_240"/>
          <p:cNvPicPr preferRelativeResize="0"/>
          <p:nvPr/>
        </p:nvPicPr>
        <p:blipFill>
          <a:blip r:embed="rId6">
            <a:alphaModFix/>
          </a:blip>
          <a:stretch>
            <a:fillRect/>
          </a:stretch>
        </p:blipFill>
        <p:spPr>
          <a:xfrm>
            <a:off x="1489600" y="3872422"/>
            <a:ext cx="6011776" cy="10538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pic>
        <p:nvPicPr>
          <p:cNvPr id="1526" name="Google Shape;1526;g1136ded286b_0_0"/>
          <p:cNvPicPr preferRelativeResize="0"/>
          <p:nvPr/>
        </p:nvPicPr>
        <p:blipFill>
          <a:blip r:embed="rId3">
            <a:alphaModFix/>
          </a:blip>
          <a:stretch>
            <a:fillRect/>
          </a:stretch>
        </p:blipFill>
        <p:spPr>
          <a:xfrm>
            <a:off x="12197" y="-7563"/>
            <a:ext cx="3300449" cy="693475"/>
          </a:xfrm>
          <a:prstGeom prst="rect">
            <a:avLst/>
          </a:prstGeom>
          <a:noFill/>
          <a:ln>
            <a:noFill/>
          </a:ln>
        </p:spPr>
      </p:pic>
      <p:sp>
        <p:nvSpPr>
          <p:cNvPr id="1527" name="Google Shape;1527;g1136ded286b_0_0"/>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VARIATION OF BATCH SIZE</a:t>
            </a:r>
            <a:endParaRPr sz="1300"/>
          </a:p>
        </p:txBody>
      </p:sp>
      <p:sp>
        <p:nvSpPr>
          <p:cNvPr id="1528" name="Google Shape;1528;g1136ded286b_0_0"/>
          <p:cNvSpPr txBox="1"/>
          <p:nvPr/>
        </p:nvSpPr>
        <p:spPr>
          <a:xfrm>
            <a:off x="803775" y="682175"/>
            <a:ext cx="30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a:solidFill>
                  <a:srgbClr val="FF9800"/>
                </a:solidFill>
                <a:latin typeface="Roboto Condensed"/>
                <a:ea typeface="Roboto Condensed"/>
                <a:cs typeface="Roboto Condensed"/>
                <a:sym typeface="Roboto Condensed"/>
              </a:rPr>
              <a:t>APPLICATION ON NUCLEO STM32</a:t>
            </a:r>
            <a:endParaRPr>
              <a:solidFill>
                <a:srgbClr val="263248"/>
              </a:solidFill>
              <a:latin typeface="Roboto Condensed Light"/>
              <a:ea typeface="Roboto Condensed Light"/>
              <a:cs typeface="Roboto Condensed Light"/>
              <a:sym typeface="Roboto Condensed Light"/>
            </a:endParaRPr>
          </a:p>
        </p:txBody>
      </p:sp>
      <p:sp>
        <p:nvSpPr>
          <p:cNvPr id="1529" name="Google Shape;1529;g1136ded286b_0_0"/>
          <p:cNvSpPr txBox="1"/>
          <p:nvPr/>
        </p:nvSpPr>
        <p:spPr>
          <a:xfrm>
            <a:off x="5597425" y="682175"/>
            <a:ext cx="2491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a:solidFill>
                  <a:srgbClr val="FF9800"/>
                </a:solidFill>
                <a:latin typeface="Roboto Condensed"/>
                <a:ea typeface="Roboto Condensed"/>
                <a:cs typeface="Roboto Condensed"/>
                <a:sym typeface="Roboto Condensed"/>
              </a:rPr>
              <a:t>APPLICATION ON OpenMV CAM</a:t>
            </a:r>
            <a:endParaRPr>
              <a:solidFill>
                <a:srgbClr val="263248"/>
              </a:solidFill>
              <a:latin typeface="Roboto Condensed Light"/>
              <a:ea typeface="Roboto Condensed Light"/>
              <a:cs typeface="Roboto Condensed Light"/>
              <a:sym typeface="Roboto Condensed Light"/>
            </a:endParaRPr>
          </a:p>
        </p:txBody>
      </p:sp>
      <p:sp>
        <p:nvSpPr>
          <p:cNvPr id="1530" name="Google Shape;1530;g1136ded286b_0_0"/>
          <p:cNvSpPr txBox="1"/>
          <p:nvPr/>
        </p:nvSpPr>
        <p:spPr>
          <a:xfrm>
            <a:off x="189900" y="3210225"/>
            <a:ext cx="76767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600">
                <a:solidFill>
                  <a:srgbClr val="263248"/>
                </a:solidFill>
                <a:latin typeface="Roboto Condensed Light"/>
                <a:ea typeface="Roboto Condensed Light"/>
                <a:cs typeface="Roboto Condensed Light"/>
                <a:sym typeface="Roboto Condensed Light"/>
              </a:rPr>
              <a:t>In both tests the algorithm behave in the same way:</a:t>
            </a:r>
            <a:endParaRPr sz="1600">
              <a:solidFill>
                <a:srgbClr val="263248"/>
              </a:solidFill>
              <a:latin typeface="Roboto Condensed Light"/>
              <a:ea typeface="Roboto Condensed Light"/>
              <a:cs typeface="Roboto Condensed Light"/>
              <a:sym typeface="Roboto Condensed Light"/>
            </a:endParaRPr>
          </a:p>
          <a:p>
            <a:pPr indent="-330200" lvl="0" marL="457200" marR="0" rtl="0" algn="l">
              <a:lnSpc>
                <a:spcPct val="150000"/>
              </a:lnSpc>
              <a:spcBef>
                <a:spcPts val="0"/>
              </a:spcBef>
              <a:spcAft>
                <a:spcPts val="0"/>
              </a:spcAft>
              <a:buClr>
                <a:srgbClr val="263248"/>
              </a:buClr>
              <a:buSzPts val="1600"/>
              <a:buFont typeface="Roboto Condensed Light"/>
              <a:buChar char="●"/>
            </a:pPr>
            <a:r>
              <a:rPr lang="en" sz="1600">
                <a:solidFill>
                  <a:srgbClr val="263248"/>
                </a:solidFill>
                <a:latin typeface="Roboto Condensed Light"/>
                <a:ea typeface="Roboto Condensed Light"/>
                <a:cs typeface="Roboto Condensed Light"/>
                <a:sym typeface="Roboto Condensed Light"/>
              </a:rPr>
              <a:t>TinyOL and TinyOL V2 -&gt; </a:t>
            </a:r>
            <a:r>
              <a:rPr b="1" lang="en" sz="1600">
                <a:solidFill>
                  <a:srgbClr val="FF9800"/>
                </a:solidFill>
                <a:latin typeface="Roboto Condensed"/>
                <a:ea typeface="Roboto Condensed"/>
                <a:cs typeface="Roboto Condensed"/>
                <a:sym typeface="Roboto Condensed"/>
              </a:rPr>
              <a:t>drop </a:t>
            </a:r>
            <a:r>
              <a:rPr lang="en" sz="1600">
                <a:solidFill>
                  <a:srgbClr val="263248"/>
                </a:solidFill>
                <a:latin typeface="Roboto Condensed Light"/>
                <a:ea typeface="Roboto Condensed Light"/>
                <a:cs typeface="Roboto Condensed Light"/>
                <a:sym typeface="Roboto Condensed Light"/>
              </a:rPr>
              <a:t>in accuracy </a:t>
            </a:r>
            <a:endParaRPr sz="1600">
              <a:solidFill>
                <a:srgbClr val="263248"/>
              </a:solidFill>
              <a:latin typeface="Roboto Condensed Light"/>
              <a:ea typeface="Roboto Condensed Light"/>
              <a:cs typeface="Roboto Condensed Light"/>
              <a:sym typeface="Roboto Condensed Light"/>
            </a:endParaRPr>
          </a:p>
          <a:p>
            <a:pPr indent="-330200" lvl="1" marL="914400" marR="0" rtl="0" algn="l">
              <a:lnSpc>
                <a:spcPct val="150000"/>
              </a:lnSpc>
              <a:spcBef>
                <a:spcPts val="0"/>
              </a:spcBef>
              <a:spcAft>
                <a:spcPts val="0"/>
              </a:spcAft>
              <a:buClr>
                <a:srgbClr val="263248"/>
              </a:buClr>
              <a:buSzPts val="1600"/>
              <a:buFont typeface="Roboto Condensed Light"/>
              <a:buChar char="○"/>
            </a:pPr>
            <a:r>
              <a:rPr lang="en" sz="1600">
                <a:solidFill>
                  <a:srgbClr val="263248"/>
                </a:solidFill>
                <a:latin typeface="Roboto Condensed Light"/>
                <a:ea typeface="Roboto Condensed Light"/>
                <a:cs typeface="Roboto Condensed Light"/>
                <a:sym typeface="Roboto Condensed Light"/>
              </a:rPr>
              <a:t>On Nucelo, max drop is 20% </a:t>
            </a:r>
            <a:endParaRPr sz="1600">
              <a:solidFill>
                <a:srgbClr val="263248"/>
              </a:solidFill>
              <a:latin typeface="Roboto Condensed Light"/>
              <a:ea typeface="Roboto Condensed Light"/>
              <a:cs typeface="Roboto Condensed Light"/>
              <a:sym typeface="Roboto Condensed Light"/>
            </a:endParaRPr>
          </a:p>
          <a:p>
            <a:pPr indent="-330200" lvl="1" marL="914400" marR="0" rtl="0" algn="l">
              <a:lnSpc>
                <a:spcPct val="150000"/>
              </a:lnSpc>
              <a:spcBef>
                <a:spcPts val="0"/>
              </a:spcBef>
              <a:spcAft>
                <a:spcPts val="0"/>
              </a:spcAft>
              <a:buClr>
                <a:srgbClr val="263248"/>
              </a:buClr>
              <a:buSzPts val="1600"/>
              <a:buFont typeface="Roboto Condensed Light"/>
              <a:buChar char="○"/>
            </a:pPr>
            <a:r>
              <a:rPr lang="en" sz="1600">
                <a:solidFill>
                  <a:srgbClr val="263248"/>
                </a:solidFill>
                <a:latin typeface="Roboto Condensed Light"/>
                <a:ea typeface="Roboto Condensed Light"/>
                <a:cs typeface="Roboto Condensed Light"/>
                <a:sym typeface="Roboto Condensed Light"/>
              </a:rPr>
              <a:t>On OpenMV cam, max drop is 10%</a:t>
            </a:r>
            <a:endParaRPr sz="1600">
              <a:solidFill>
                <a:srgbClr val="263248"/>
              </a:solidFill>
              <a:latin typeface="Roboto Condensed Light"/>
              <a:ea typeface="Roboto Condensed Light"/>
              <a:cs typeface="Roboto Condensed Light"/>
              <a:sym typeface="Roboto Condensed Light"/>
            </a:endParaRPr>
          </a:p>
          <a:p>
            <a:pPr indent="-330200" lvl="0" marL="457200" marR="0" rtl="0" algn="l">
              <a:lnSpc>
                <a:spcPct val="150000"/>
              </a:lnSpc>
              <a:spcBef>
                <a:spcPts val="0"/>
              </a:spcBef>
              <a:spcAft>
                <a:spcPts val="0"/>
              </a:spcAft>
              <a:buClr>
                <a:srgbClr val="263248"/>
              </a:buClr>
              <a:buSzPts val="1600"/>
              <a:buFont typeface="Roboto Condensed Light"/>
              <a:buChar char="●"/>
            </a:pPr>
            <a:r>
              <a:rPr lang="en" sz="1600">
                <a:solidFill>
                  <a:srgbClr val="263248"/>
                </a:solidFill>
                <a:latin typeface="Roboto Condensed Light"/>
                <a:ea typeface="Roboto Condensed Light"/>
                <a:cs typeface="Roboto Condensed Light"/>
                <a:sym typeface="Roboto Condensed Light"/>
              </a:rPr>
              <a:t>CWR and LWF -&gt; </a:t>
            </a:r>
            <a:r>
              <a:rPr b="1" lang="en" sz="1600">
                <a:solidFill>
                  <a:srgbClr val="FF9800"/>
                </a:solidFill>
                <a:latin typeface="Roboto Condensed"/>
                <a:ea typeface="Roboto Condensed"/>
                <a:cs typeface="Roboto Condensed"/>
                <a:sym typeface="Roboto Condensed"/>
              </a:rPr>
              <a:t>maintain </a:t>
            </a:r>
            <a:r>
              <a:rPr lang="en" sz="1600">
                <a:solidFill>
                  <a:srgbClr val="263248"/>
                </a:solidFill>
                <a:latin typeface="Roboto Condensed Light"/>
                <a:ea typeface="Roboto Condensed Light"/>
                <a:cs typeface="Roboto Condensed Light"/>
                <a:sym typeface="Roboto Condensed Light"/>
              </a:rPr>
              <a:t>the accuracy constant</a:t>
            </a:r>
            <a:endParaRPr sz="1600">
              <a:solidFill>
                <a:srgbClr val="263248"/>
              </a:solidFill>
              <a:latin typeface="Roboto Condensed Light"/>
              <a:ea typeface="Roboto Condensed Light"/>
              <a:cs typeface="Roboto Condensed Light"/>
              <a:sym typeface="Roboto Condensed Light"/>
            </a:endParaRPr>
          </a:p>
        </p:txBody>
      </p:sp>
      <p:pic>
        <p:nvPicPr>
          <p:cNvPr id="1531" name="Google Shape;1531;g1136ded286b_0_0"/>
          <p:cNvPicPr preferRelativeResize="0"/>
          <p:nvPr/>
        </p:nvPicPr>
        <p:blipFill>
          <a:blip r:embed="rId4">
            <a:alphaModFix/>
          </a:blip>
          <a:stretch>
            <a:fillRect/>
          </a:stretch>
        </p:blipFill>
        <p:spPr>
          <a:xfrm>
            <a:off x="12550" y="960350"/>
            <a:ext cx="4598649" cy="2043852"/>
          </a:xfrm>
          <a:prstGeom prst="rect">
            <a:avLst/>
          </a:prstGeom>
          <a:noFill/>
          <a:ln>
            <a:noFill/>
          </a:ln>
        </p:spPr>
      </p:pic>
      <p:pic>
        <p:nvPicPr>
          <p:cNvPr id="1532" name="Google Shape;1532;g1136ded286b_0_0"/>
          <p:cNvPicPr preferRelativeResize="0"/>
          <p:nvPr/>
        </p:nvPicPr>
        <p:blipFill>
          <a:blip r:embed="rId5">
            <a:alphaModFix/>
          </a:blip>
          <a:stretch>
            <a:fillRect/>
          </a:stretch>
        </p:blipFill>
        <p:spPr>
          <a:xfrm>
            <a:off x="4545375" y="987875"/>
            <a:ext cx="4598627" cy="204383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pic>
        <p:nvPicPr>
          <p:cNvPr id="1537" name="Google Shape;1537;g113937a8bcb_0_245"/>
          <p:cNvPicPr preferRelativeResize="0"/>
          <p:nvPr/>
        </p:nvPicPr>
        <p:blipFill>
          <a:blip r:embed="rId3">
            <a:alphaModFix/>
          </a:blip>
          <a:stretch>
            <a:fillRect/>
          </a:stretch>
        </p:blipFill>
        <p:spPr>
          <a:xfrm>
            <a:off x="12197" y="-7563"/>
            <a:ext cx="3300449" cy="693475"/>
          </a:xfrm>
          <a:prstGeom prst="rect">
            <a:avLst/>
          </a:prstGeom>
          <a:noFill/>
          <a:ln>
            <a:noFill/>
          </a:ln>
        </p:spPr>
      </p:pic>
      <p:sp>
        <p:nvSpPr>
          <p:cNvPr id="1538" name="Google Shape;1538;g113937a8bcb_0_245"/>
          <p:cNvSpPr txBox="1"/>
          <p:nvPr>
            <p:ph idx="4294967295" type="title"/>
          </p:nvPr>
        </p:nvSpPr>
        <p:spPr>
          <a:xfrm>
            <a:off x="14100" y="-34175"/>
            <a:ext cx="35718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sz="1300"/>
              <a:t>APPLICATION OF OL ON SQUEEZNET</a:t>
            </a:r>
            <a:endParaRPr sz="1300"/>
          </a:p>
        </p:txBody>
      </p:sp>
      <p:sp>
        <p:nvSpPr>
          <p:cNvPr id="1539" name="Google Shape;1539;g113937a8bcb_0_245"/>
          <p:cNvSpPr txBox="1"/>
          <p:nvPr/>
        </p:nvSpPr>
        <p:spPr>
          <a:xfrm>
            <a:off x="177350" y="1130850"/>
            <a:ext cx="8492400" cy="2277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lang="en" sz="1600">
                <a:latin typeface="Roboto Condensed Light"/>
                <a:ea typeface="Roboto Condensed Light"/>
                <a:cs typeface="Roboto Condensed Light"/>
                <a:sym typeface="Roboto Condensed Light"/>
              </a:rPr>
              <a:t>A </a:t>
            </a:r>
            <a:r>
              <a:rPr b="1" lang="en" sz="1600">
                <a:solidFill>
                  <a:srgbClr val="FF9800"/>
                </a:solidFill>
                <a:latin typeface="Roboto Condensed"/>
                <a:ea typeface="Roboto Condensed"/>
                <a:cs typeface="Roboto Condensed"/>
                <a:sym typeface="Roboto Condensed"/>
              </a:rPr>
              <a:t>problem </a:t>
            </a:r>
            <a:r>
              <a:rPr lang="en" sz="1600">
                <a:latin typeface="Roboto Condensed Light"/>
                <a:ea typeface="Roboto Condensed Light"/>
                <a:cs typeface="Roboto Condensed Light"/>
                <a:sym typeface="Roboto Condensed Light"/>
              </a:rPr>
              <a:t>has been found while applying OL system on a pre trained </a:t>
            </a:r>
            <a:r>
              <a:rPr b="1" lang="en" sz="1600">
                <a:solidFill>
                  <a:srgbClr val="FF9800"/>
                </a:solidFill>
                <a:latin typeface="Roboto Condensed"/>
                <a:ea typeface="Roboto Condensed"/>
                <a:cs typeface="Roboto Condensed"/>
                <a:sym typeface="Roboto Condensed"/>
              </a:rPr>
              <a:t>SQUEEZNET </a:t>
            </a:r>
            <a:r>
              <a:rPr lang="en" sz="1600">
                <a:latin typeface="Roboto Condensed Light"/>
                <a:ea typeface="Roboto Condensed Light"/>
                <a:cs typeface="Roboto Condensed Light"/>
                <a:sym typeface="Roboto Condensed Light"/>
              </a:rPr>
              <a:t>model:</a:t>
            </a:r>
            <a:endParaRPr sz="1600">
              <a:latin typeface="Roboto Condensed Light"/>
              <a:ea typeface="Roboto Condensed Light"/>
              <a:cs typeface="Roboto Condensed Light"/>
              <a:sym typeface="Roboto Condensed Light"/>
            </a:endParaRPr>
          </a:p>
          <a:p>
            <a:pPr indent="-330200" lvl="0" marL="457200" marR="0" rtl="0" algn="l">
              <a:lnSpc>
                <a:spcPct val="150000"/>
              </a:lnSpc>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Since the model is not created with a “sequence” tensorflow command it’s not immediate to remove the last layer in order to generate the frozen model</a:t>
            </a:r>
            <a:endParaRPr sz="1600">
              <a:latin typeface="Roboto Condensed Light"/>
              <a:ea typeface="Roboto Condensed Light"/>
              <a:cs typeface="Roboto Condensed Light"/>
              <a:sym typeface="Roboto Condensed Light"/>
            </a:endParaRPr>
          </a:p>
          <a:p>
            <a:pPr indent="0" lvl="0" marL="0" marR="0" rtl="0" algn="l">
              <a:lnSpc>
                <a:spcPct val="150000"/>
              </a:lnSpc>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marR="0" rtl="0" algn="l">
              <a:lnSpc>
                <a:spcPct val="150000"/>
              </a:lnSpc>
              <a:spcBef>
                <a:spcPts val="0"/>
              </a:spcBef>
              <a:spcAft>
                <a:spcPts val="0"/>
              </a:spcAft>
              <a:buNone/>
            </a:pPr>
            <a:r>
              <a:rPr lang="en" sz="1600">
                <a:latin typeface="Roboto Condensed Light"/>
                <a:ea typeface="Roboto Condensed Light"/>
                <a:cs typeface="Roboto Condensed Light"/>
                <a:sym typeface="Roboto Condensed Light"/>
              </a:rPr>
              <a:t>It’s necessary to find out how to remove the last layer, after that a quantization should be applied and everything deployed on the OpenMV camera</a:t>
            </a:r>
            <a:endParaRPr sz="1600">
              <a:latin typeface="Roboto Condensed Light"/>
              <a:ea typeface="Roboto Condensed Light"/>
              <a:cs typeface="Roboto Condensed Light"/>
              <a:sym typeface="Roboto Condense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9"/>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CREATION OF THE MODEL</a:t>
            </a:r>
            <a:endParaRPr/>
          </a:p>
        </p:txBody>
      </p:sp>
      <p:sp>
        <p:nvSpPr>
          <p:cNvPr id="322" name="Google Shape;322;p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r>
              <a:rPr lang="en"/>
              <a:t>3</a:t>
            </a:r>
            <a:endParaRPr/>
          </a:p>
        </p:txBody>
      </p:sp>
      <p:sp>
        <p:nvSpPr>
          <p:cNvPr id="323" name="Google Shape;323;p9"/>
          <p:cNvSpPr txBox="1"/>
          <p:nvPr>
            <p:ph idx="1" type="body"/>
          </p:nvPr>
        </p:nvSpPr>
        <p:spPr>
          <a:xfrm>
            <a:off x="312475" y="1266525"/>
            <a:ext cx="7668900" cy="382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lang="en" sz="1700"/>
              <a:t>The </a:t>
            </a:r>
            <a:r>
              <a:rPr b="1" lang="en" sz="1700">
                <a:latin typeface="Roboto Condensed"/>
                <a:ea typeface="Roboto Condensed"/>
                <a:cs typeface="Roboto Condensed"/>
                <a:sym typeface="Roboto Condensed"/>
              </a:rPr>
              <a:t>frozen model</a:t>
            </a:r>
            <a:r>
              <a:rPr lang="en" sz="1700"/>
              <a:t> is based on an example seen during lecture. The model structure is:</a:t>
            </a:r>
            <a:endParaRPr sz="1400">
              <a:solidFill>
                <a:srgbClr val="000000"/>
              </a:solidFill>
            </a:endParaRPr>
          </a:p>
          <a:p>
            <a:pPr indent="0" lvl="0" marL="457200" rtl="0" algn="l">
              <a:lnSpc>
                <a:spcPct val="100000"/>
              </a:lnSpc>
              <a:spcBef>
                <a:spcPts val="1000"/>
              </a:spcBef>
              <a:spcAft>
                <a:spcPts val="0"/>
              </a:spcAft>
              <a:buSzPts val="2000"/>
              <a:buNone/>
            </a:pPr>
            <a:r>
              <a:t/>
            </a:r>
            <a:endParaRPr sz="2000"/>
          </a:p>
          <a:p>
            <a:pPr indent="-355600" lvl="0" marL="457200" rtl="0" algn="l">
              <a:lnSpc>
                <a:spcPct val="150000"/>
              </a:lnSpc>
              <a:spcBef>
                <a:spcPts val="1000"/>
              </a:spcBef>
              <a:spcAft>
                <a:spcPts val="0"/>
              </a:spcAft>
              <a:buSzPts val="2000"/>
              <a:buChar char="▰"/>
            </a:pPr>
            <a:r>
              <a:rPr b="1" lang="en" sz="1500">
                <a:solidFill>
                  <a:schemeClr val="accent5"/>
                </a:solidFill>
                <a:latin typeface="Roboto Condensed"/>
                <a:ea typeface="Roboto Condensed"/>
                <a:cs typeface="Roboto Condensed"/>
                <a:sym typeface="Roboto Condensed"/>
              </a:rPr>
              <a:t>Input layer:</a:t>
            </a:r>
            <a:r>
              <a:rPr lang="en" sz="1500">
                <a:solidFill>
                  <a:schemeClr val="accent5"/>
                </a:solidFill>
              </a:rPr>
              <a:t> </a:t>
            </a:r>
            <a:r>
              <a:rPr lang="en" sz="1500">
                <a:solidFill>
                  <a:srgbClr val="000000"/>
                </a:solidFill>
              </a:rPr>
              <a:t>600 nodes</a:t>
            </a:r>
            <a:endParaRPr sz="1500">
              <a:solidFill>
                <a:srgbClr val="000000"/>
              </a:solidFill>
            </a:endParaRPr>
          </a:p>
          <a:p>
            <a:pPr indent="-355600" lvl="0" marL="457200" rtl="0" algn="l">
              <a:lnSpc>
                <a:spcPct val="150000"/>
              </a:lnSpc>
              <a:spcBef>
                <a:spcPts val="0"/>
              </a:spcBef>
              <a:spcAft>
                <a:spcPts val="0"/>
              </a:spcAft>
              <a:buSzPts val="2000"/>
              <a:buChar char="▰"/>
            </a:pPr>
            <a:r>
              <a:rPr b="1" lang="en" sz="1500">
                <a:solidFill>
                  <a:schemeClr val="accent5"/>
                </a:solidFill>
                <a:latin typeface="Roboto Condensed"/>
                <a:ea typeface="Roboto Condensed"/>
                <a:cs typeface="Roboto Condensed"/>
                <a:sym typeface="Roboto Condensed"/>
              </a:rPr>
              <a:t>Hidden layer 1:</a:t>
            </a:r>
            <a:r>
              <a:rPr lang="en" sz="1500">
                <a:solidFill>
                  <a:schemeClr val="accent5"/>
                </a:solidFill>
              </a:rPr>
              <a:t> </a:t>
            </a:r>
            <a:r>
              <a:rPr lang="en" sz="1500">
                <a:solidFill>
                  <a:srgbClr val="000000"/>
                </a:solidFill>
              </a:rPr>
              <a:t>128 nodes</a:t>
            </a:r>
            <a:endParaRPr sz="1500">
              <a:solidFill>
                <a:srgbClr val="000000"/>
              </a:solidFill>
            </a:endParaRPr>
          </a:p>
          <a:p>
            <a:pPr indent="-355600" lvl="0" marL="457200" rtl="0" algn="l">
              <a:lnSpc>
                <a:spcPct val="150000"/>
              </a:lnSpc>
              <a:spcBef>
                <a:spcPts val="0"/>
              </a:spcBef>
              <a:spcAft>
                <a:spcPts val="0"/>
              </a:spcAft>
              <a:buSzPts val="2000"/>
              <a:buChar char="▰"/>
            </a:pPr>
            <a:r>
              <a:rPr b="1" lang="en" sz="1500">
                <a:solidFill>
                  <a:schemeClr val="accent5"/>
                </a:solidFill>
                <a:latin typeface="Roboto Condensed"/>
                <a:ea typeface="Roboto Condensed"/>
                <a:cs typeface="Roboto Condensed"/>
                <a:sym typeface="Roboto Condensed"/>
              </a:rPr>
              <a:t>Hidden layer 2:</a:t>
            </a:r>
            <a:r>
              <a:rPr lang="en" sz="1500">
                <a:solidFill>
                  <a:schemeClr val="accent5"/>
                </a:solidFill>
              </a:rPr>
              <a:t> </a:t>
            </a:r>
            <a:r>
              <a:rPr lang="en" sz="1500">
                <a:solidFill>
                  <a:srgbClr val="000000"/>
                </a:solidFill>
              </a:rPr>
              <a:t>128 nodes</a:t>
            </a:r>
            <a:endParaRPr sz="1500">
              <a:solidFill>
                <a:srgbClr val="000000"/>
              </a:solidFill>
            </a:endParaRPr>
          </a:p>
          <a:p>
            <a:pPr indent="-355600" lvl="0" marL="457200" rtl="0" algn="l">
              <a:lnSpc>
                <a:spcPct val="150000"/>
              </a:lnSpc>
              <a:spcBef>
                <a:spcPts val="0"/>
              </a:spcBef>
              <a:spcAft>
                <a:spcPts val="0"/>
              </a:spcAft>
              <a:buSzPts val="2000"/>
              <a:buChar char="▰"/>
            </a:pPr>
            <a:r>
              <a:rPr b="1" lang="en" sz="1500">
                <a:solidFill>
                  <a:schemeClr val="accent5"/>
                </a:solidFill>
                <a:latin typeface="Roboto Condensed"/>
                <a:ea typeface="Roboto Condensed"/>
                <a:cs typeface="Roboto Condensed"/>
                <a:sym typeface="Roboto Condensed"/>
              </a:rPr>
              <a:t>Output layer:</a:t>
            </a:r>
            <a:r>
              <a:rPr lang="en" sz="1500">
                <a:solidFill>
                  <a:schemeClr val="accent5"/>
                </a:solidFill>
              </a:rPr>
              <a:t> </a:t>
            </a:r>
            <a:r>
              <a:rPr lang="en" sz="1500">
                <a:solidFill>
                  <a:srgbClr val="000000"/>
                </a:solidFill>
              </a:rPr>
              <a:t>5 nodes</a:t>
            </a:r>
            <a:endParaRPr sz="1500">
              <a:solidFill>
                <a:srgbClr val="000000"/>
              </a:solidFill>
            </a:endParaRPr>
          </a:p>
          <a:p>
            <a:pPr indent="0" lvl="0" marL="0" rtl="0" algn="l">
              <a:lnSpc>
                <a:spcPct val="100000"/>
              </a:lnSpc>
              <a:spcBef>
                <a:spcPts val="1000"/>
              </a:spcBef>
              <a:spcAft>
                <a:spcPts val="1000"/>
              </a:spcAft>
              <a:buSzPts val="2000"/>
              <a:buNone/>
            </a:pPr>
            <a:r>
              <a:t/>
            </a:r>
            <a:endParaRPr/>
          </a:p>
        </p:txBody>
      </p:sp>
      <p:pic>
        <p:nvPicPr>
          <p:cNvPr id="324" name="Google Shape;324;p9"/>
          <p:cNvPicPr preferRelativeResize="0"/>
          <p:nvPr/>
        </p:nvPicPr>
        <p:blipFill rotWithShape="1">
          <a:blip r:embed="rId3">
            <a:alphaModFix/>
          </a:blip>
          <a:srcRect b="0" l="0" r="0" t="0"/>
          <a:stretch/>
        </p:blipFill>
        <p:spPr>
          <a:xfrm>
            <a:off x="3003470" y="1877620"/>
            <a:ext cx="4614525" cy="2775951"/>
          </a:xfrm>
          <a:prstGeom prst="rect">
            <a:avLst/>
          </a:prstGeom>
          <a:noFill/>
          <a:ln>
            <a:noFill/>
          </a:ln>
        </p:spPr>
      </p:pic>
      <p:sp>
        <p:nvSpPr>
          <p:cNvPr id="325" name="Google Shape;325;p9"/>
          <p:cNvSpPr/>
          <p:nvPr/>
        </p:nvSpPr>
        <p:spPr>
          <a:xfrm>
            <a:off x="6179200" y="1877625"/>
            <a:ext cx="1698000" cy="23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9"/>
          <p:cNvSpPr/>
          <p:nvPr/>
        </p:nvSpPr>
        <p:spPr>
          <a:xfrm>
            <a:off x="5206100" y="1877625"/>
            <a:ext cx="973200" cy="2504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9"/>
          <p:cNvSpPr/>
          <p:nvPr/>
        </p:nvSpPr>
        <p:spPr>
          <a:xfrm>
            <a:off x="4232900" y="1877625"/>
            <a:ext cx="973200" cy="2650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9"/>
          <p:cNvSpPr/>
          <p:nvPr/>
        </p:nvSpPr>
        <p:spPr>
          <a:xfrm>
            <a:off x="3161225" y="1877625"/>
            <a:ext cx="1071600" cy="2758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9"/>
          <p:cNvSpPr/>
          <p:nvPr/>
        </p:nvSpPr>
        <p:spPr>
          <a:xfrm>
            <a:off x="312475" y="2263600"/>
            <a:ext cx="2358300" cy="315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9"/>
          <p:cNvSpPr/>
          <p:nvPr/>
        </p:nvSpPr>
        <p:spPr>
          <a:xfrm>
            <a:off x="312475" y="2718550"/>
            <a:ext cx="2587800" cy="315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9"/>
          <p:cNvSpPr/>
          <p:nvPr/>
        </p:nvSpPr>
        <p:spPr>
          <a:xfrm>
            <a:off x="312475" y="3173500"/>
            <a:ext cx="2587800" cy="315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9"/>
          <p:cNvSpPr/>
          <p:nvPr/>
        </p:nvSpPr>
        <p:spPr>
          <a:xfrm>
            <a:off x="312475" y="3628450"/>
            <a:ext cx="2587800" cy="315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9"/>
          <p:cNvSpPr txBox="1"/>
          <p:nvPr>
            <p:ph idx="1" type="body"/>
          </p:nvPr>
        </p:nvSpPr>
        <p:spPr>
          <a:xfrm>
            <a:off x="135100" y="4653575"/>
            <a:ext cx="5720400" cy="376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2000"/>
              <a:buNone/>
            </a:pPr>
            <a:r>
              <a:rPr lang="en" sz="1400"/>
              <a:t>The model is trained with keras for 40 epochs.</a:t>
            </a:r>
            <a:endParaRPr sz="1400">
              <a:solidFill>
                <a:srgbClr val="000000"/>
              </a:solidFill>
            </a:endParaRPr>
          </a:p>
          <a:p>
            <a:pPr indent="0" lvl="0" marL="0" rtl="0" algn="l">
              <a:lnSpc>
                <a:spcPct val="100000"/>
              </a:lnSpc>
              <a:spcBef>
                <a:spcPts val="1000"/>
              </a:spcBef>
              <a:spcAft>
                <a:spcPts val="1000"/>
              </a:spcAft>
              <a:buSzPts val="2000"/>
              <a:buNone/>
            </a:pPr>
            <a:r>
              <a:t/>
            </a:r>
            <a:endParaRPr/>
          </a:p>
        </p:txBody>
      </p:sp>
      <p:sp>
        <p:nvSpPr>
          <p:cNvPr id="334" name="Google Shape;334;p9"/>
          <p:cNvSpPr/>
          <p:nvPr/>
        </p:nvSpPr>
        <p:spPr>
          <a:xfrm>
            <a:off x="187275" y="4715325"/>
            <a:ext cx="3203400" cy="236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5" name="Google Shape;335;p9"/>
          <p:cNvGrpSpPr/>
          <p:nvPr/>
        </p:nvGrpSpPr>
        <p:grpSpPr>
          <a:xfrm>
            <a:off x="160737" y="521692"/>
            <a:ext cx="647849" cy="481724"/>
            <a:chOff x="5247525" y="3007275"/>
            <a:chExt cx="517575" cy="384825"/>
          </a:xfrm>
        </p:grpSpPr>
        <p:sp>
          <p:nvSpPr>
            <p:cNvPr id="336" name="Google Shape;336;p9"/>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9"/>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8" name="Google Shape;338;p9"/>
          <p:cNvPicPr preferRelativeResize="0"/>
          <p:nvPr/>
        </p:nvPicPr>
        <p:blipFill rotWithShape="1">
          <a:blip r:embed="rId4">
            <a:alphaModFix/>
          </a:blip>
          <a:srcRect b="0" l="0" r="0" t="0"/>
          <a:stretch/>
        </p:blipFill>
        <p:spPr>
          <a:xfrm>
            <a:off x="5682174" y="516987"/>
            <a:ext cx="483900" cy="5173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29"/>
                                        </p:tgtEl>
                                      </p:cBhvr>
                                    </p:animEffect>
                                    <p:set>
                                      <p:cBhvr>
                                        <p:cTn dur="1" fill="hold">
                                          <p:stCondLst>
                                            <p:cond delay="1000"/>
                                          </p:stCondLst>
                                        </p:cTn>
                                        <p:tgtEl>
                                          <p:spTgt spid="32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8"/>
                                        </p:tgtEl>
                                      </p:cBhvr>
                                    </p:animEffect>
                                    <p:set>
                                      <p:cBhvr>
                                        <p:cTn dur="1" fill="hold">
                                          <p:stCondLst>
                                            <p:cond delay="1000"/>
                                          </p:stCondLst>
                                        </p:cTn>
                                        <p:tgtEl>
                                          <p:spTgt spid="32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30"/>
                                        </p:tgtEl>
                                      </p:cBhvr>
                                    </p:animEffect>
                                    <p:set>
                                      <p:cBhvr>
                                        <p:cTn dur="1" fill="hold">
                                          <p:stCondLst>
                                            <p:cond delay="1000"/>
                                          </p:stCondLst>
                                        </p:cTn>
                                        <p:tgtEl>
                                          <p:spTgt spid="33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7"/>
                                        </p:tgtEl>
                                      </p:cBhvr>
                                    </p:animEffect>
                                    <p:set>
                                      <p:cBhvr>
                                        <p:cTn dur="1" fill="hold">
                                          <p:stCondLst>
                                            <p:cond delay="1000"/>
                                          </p:stCondLst>
                                        </p:cTn>
                                        <p:tgtEl>
                                          <p:spTgt spid="3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31"/>
                                        </p:tgtEl>
                                      </p:cBhvr>
                                    </p:animEffect>
                                    <p:set>
                                      <p:cBhvr>
                                        <p:cTn dur="1" fill="hold">
                                          <p:stCondLst>
                                            <p:cond delay="1000"/>
                                          </p:stCondLst>
                                        </p:cTn>
                                        <p:tgtEl>
                                          <p:spTgt spid="33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6"/>
                                        </p:tgtEl>
                                      </p:cBhvr>
                                    </p:animEffect>
                                    <p:set>
                                      <p:cBhvr>
                                        <p:cTn dur="1" fill="hold">
                                          <p:stCondLst>
                                            <p:cond delay="1000"/>
                                          </p:stCondLst>
                                        </p:cTn>
                                        <p:tgtEl>
                                          <p:spTgt spid="3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32"/>
                                        </p:tgtEl>
                                      </p:cBhvr>
                                    </p:animEffect>
                                    <p:set>
                                      <p:cBhvr>
                                        <p:cTn dur="1" fill="hold">
                                          <p:stCondLst>
                                            <p:cond delay="1000"/>
                                          </p:stCondLst>
                                        </p:cTn>
                                        <p:tgtEl>
                                          <p:spTgt spid="33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5"/>
                                        </p:tgtEl>
                                      </p:cBhvr>
                                    </p:animEffect>
                                    <p:set>
                                      <p:cBhvr>
                                        <p:cTn dur="1" fill="hold">
                                          <p:stCondLst>
                                            <p:cond delay="1000"/>
                                          </p:stCondLst>
                                        </p:cTn>
                                        <p:tgtEl>
                                          <p:spTgt spid="32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